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61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12" r:id="rId15"/>
    <p:sldId id="311" r:id="rId16"/>
    <p:sldId id="310" r:id="rId17"/>
    <p:sldId id="314" r:id="rId18"/>
    <p:sldId id="269" r:id="rId19"/>
    <p:sldId id="273" r:id="rId20"/>
    <p:sldId id="274" r:id="rId21"/>
    <p:sldId id="268" r:id="rId22"/>
    <p:sldId id="304" r:id="rId23"/>
    <p:sldId id="270" r:id="rId24"/>
    <p:sldId id="271" r:id="rId25"/>
    <p:sldId id="275" r:id="rId26"/>
    <p:sldId id="259" r:id="rId27"/>
    <p:sldId id="283" r:id="rId28"/>
    <p:sldId id="284" r:id="rId29"/>
    <p:sldId id="280" r:id="rId30"/>
    <p:sldId id="285" r:id="rId31"/>
    <p:sldId id="276" r:id="rId32"/>
    <p:sldId id="277" r:id="rId33"/>
    <p:sldId id="307" r:id="rId34"/>
    <p:sldId id="30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0777CFBE-656D-43E0-AC91-025AD283E11B}">
          <p14:sldIdLst>
            <p14:sldId id="261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12"/>
            <p14:sldId id="311"/>
            <p14:sldId id="310"/>
            <p14:sldId id="314"/>
            <p14:sldId id="269"/>
            <p14:sldId id="273"/>
            <p14:sldId id="274"/>
            <p14:sldId id="268"/>
            <p14:sldId id="304"/>
            <p14:sldId id="270"/>
            <p14:sldId id="271"/>
            <p14:sldId id="275"/>
            <p14:sldId id="259"/>
            <p14:sldId id="283"/>
            <p14:sldId id="284"/>
            <p14:sldId id="280"/>
            <p14:sldId id="285"/>
            <p14:sldId id="276"/>
            <p14:sldId id="277"/>
            <p14:sldId id="307"/>
          </p14:sldIdLst>
        </p14:section>
        <p14:section name="Reference" id="{44C23139-4C2F-42EF-A357-A79FDBC46289}">
          <p14:sldIdLst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67" autoAdjust="0"/>
  </p:normalViewPr>
  <p:slideViewPr>
    <p:cSldViewPr snapToGrid="0">
      <p:cViewPr varScale="1">
        <p:scale>
          <a:sx n="80" d="100"/>
          <a:sy n="80" d="100"/>
        </p:scale>
        <p:origin x="13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AA7C-BF80-435D-8C4C-978F6C77C3C5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0338-FE70-4813-8AD0-4BEFB23E0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8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16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 최소 데시벨은 </a:t>
            </a:r>
            <a:r>
              <a:rPr lang="en-US" altLang="ko-KR" dirty="0" err="1"/>
              <a:t>coswt</a:t>
            </a:r>
            <a:r>
              <a:rPr lang="ko-KR" altLang="en-US" dirty="0"/>
              <a:t>가 </a:t>
            </a:r>
            <a:r>
              <a:rPr lang="en-US" altLang="ko-KR" dirty="0"/>
              <a:t>-1</a:t>
            </a:r>
            <a:r>
              <a:rPr lang="ko-KR" altLang="en-US" dirty="0"/>
              <a:t>일때 최대는 </a:t>
            </a:r>
            <a:r>
              <a:rPr lang="en-US" altLang="ko-KR" dirty="0"/>
              <a:t>1</a:t>
            </a:r>
            <a:r>
              <a:rPr lang="ko-KR" altLang="en-US" dirty="0"/>
              <a:t>일때 로 계산해서 구할수있다 </a:t>
            </a:r>
            <a:r>
              <a:rPr lang="en-US" altLang="ko-KR" dirty="0"/>
              <a:t>dB = 20 log 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4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65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69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9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5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아날로그 시그널은 </a:t>
            </a:r>
            <a:r>
              <a:rPr lang="en-US" altLang="ko-KR" dirty="0"/>
              <a:t>n</a:t>
            </a:r>
            <a:r>
              <a:rPr lang="ko-KR" altLang="en-US" dirty="0"/>
              <a:t>개의 사인과 </a:t>
            </a:r>
            <a:r>
              <a:rPr lang="en-US" altLang="ko-KR" dirty="0"/>
              <a:t>m</a:t>
            </a:r>
            <a:r>
              <a:rPr lang="ko-KR" altLang="en-US" dirty="0"/>
              <a:t>개의 코사인이 합쳐진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5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DSP</a:t>
            </a:r>
            <a:r>
              <a:rPr lang="ko-KR" altLang="en-US" dirty="0"/>
              <a:t>는 그것을 디지털화된 시그널만들어 재가공 하는것</a:t>
            </a:r>
            <a:endParaRPr lang="en-US" altLang="ko-KR" dirty="0"/>
          </a:p>
          <a:p>
            <a:r>
              <a:rPr lang="ko-KR" altLang="en-US" dirty="0"/>
              <a:t>디지털화된 시그널 </a:t>
            </a:r>
            <a:r>
              <a:rPr lang="en-US" altLang="ko-KR" dirty="0"/>
              <a:t>= </a:t>
            </a:r>
            <a:r>
              <a:rPr lang="ko-KR" altLang="en-US" dirty="0"/>
              <a:t>그저 </a:t>
            </a:r>
            <a:r>
              <a:rPr lang="en-US" altLang="ko-KR" dirty="0"/>
              <a:t>array of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</a:p>
          <a:p>
            <a:endParaRPr lang="en-US" altLang="ko-KR" dirty="0"/>
          </a:p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5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93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Sinusoid</a:t>
            </a:r>
            <a:r>
              <a:rPr lang="ko-KR" altLang="en-US" dirty="0"/>
              <a:t>는 이런 주옥같은 공식이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다아는 문잔데 모여있으니 뭔소린지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30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프라임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미분 방정식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微分方程式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differential equation)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5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현실의 부드러운 시그널들과 달리 디지털세계의 가장 심플한 시그널은 아래와 같다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93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축이아닌 실수축과 허수축을 가진 좌표계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주파수 도메인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영역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중복이 많다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2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실수 또는 허수값만 가질경우 사인또는 코사인이 된다는것을 이렇게 볼수있다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29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왜 사용하나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92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 시그널을 디지털 시그널로 바꾸기위해 필요한 두가지</a:t>
            </a:r>
            <a:endParaRPr lang="en-US" altLang="ko-KR" dirty="0"/>
          </a:p>
          <a:p>
            <a:r>
              <a:rPr lang="ko-KR" altLang="en-US" dirty="0"/>
              <a:t>표본화</a:t>
            </a:r>
            <a:endParaRPr lang="en-US" altLang="ko-KR" dirty="0"/>
          </a:p>
          <a:p>
            <a:r>
              <a:rPr lang="ko-KR" altLang="en-US" dirty="0"/>
              <a:t>양자화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4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9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Square Error -&gt; </a:t>
            </a:r>
            <a:r>
              <a:rPr lang="ko-KR" altLang="en-US" dirty="0"/>
              <a:t>적분 </a:t>
            </a:r>
            <a:r>
              <a:rPr lang="en-US" altLang="ko-KR" dirty="0"/>
              <a:t>0~1/2  x^2 dx</a:t>
            </a:r>
          </a:p>
          <a:p>
            <a:r>
              <a:rPr lang="en-US" dirty="0"/>
              <a:t>RMS</a:t>
            </a:r>
            <a:r>
              <a:rPr lang="ko-KR" altLang="en-US" dirty="0"/>
              <a:t> </a:t>
            </a:r>
            <a:r>
              <a:rPr lang="en-US" altLang="ko-KR" dirty="0"/>
              <a:t>= sqrt(ASE) -&gt; </a:t>
            </a:r>
            <a:r>
              <a:rPr lang="ko-KR" altLang="en-US" dirty="0"/>
              <a:t>올림또는 내림으로 인해 발생한 차이의 최대값 </a:t>
            </a:r>
            <a:r>
              <a:rPr lang="en-US" altLang="ko-KR" dirty="0"/>
              <a:t>= 0.5</a:t>
            </a:r>
          </a:p>
          <a:p>
            <a:r>
              <a:rPr lang="en-US" dirty="0"/>
              <a:t>SNR = </a:t>
            </a:r>
            <a:r>
              <a:rPr lang="ko-KR" altLang="en-US" dirty="0"/>
              <a:t>디지털 시그널에서는 </a:t>
            </a:r>
            <a:r>
              <a:rPr lang="en-US" altLang="ko-KR" dirty="0"/>
              <a:t>dB</a:t>
            </a:r>
            <a:r>
              <a:rPr lang="ko-KR" altLang="en-US" dirty="0"/>
              <a:t>의 레인지를 결정한다 </a:t>
            </a:r>
            <a:r>
              <a:rPr lang="en-US" altLang="ko-KR" dirty="0"/>
              <a:t>(</a:t>
            </a:r>
            <a:r>
              <a:rPr lang="ko-KR" altLang="en-US" dirty="0"/>
              <a:t>다이나믹레인지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1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46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하모닉 모션 </a:t>
            </a:r>
            <a:r>
              <a:rPr lang="en-US" altLang="ko-KR" dirty="0"/>
              <a:t>+ </a:t>
            </a:r>
            <a:r>
              <a:rPr lang="ko-KR" altLang="en-US" dirty="0"/>
              <a:t>비트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공식은 참고용</a:t>
            </a:r>
            <a:endParaRPr lang="en-US" altLang="ko-KR" dirty="0"/>
          </a:p>
          <a:p>
            <a:r>
              <a:rPr lang="ko-KR" altLang="en-US" dirty="0"/>
              <a:t>인벨로프 언급</a:t>
            </a:r>
            <a:r>
              <a:rPr lang="en-US" altLang="ko-KR" dirty="0"/>
              <a:t>(</a:t>
            </a:r>
            <a:r>
              <a:rPr lang="ko-KR" altLang="en-US" dirty="0"/>
              <a:t>최고 최저에대한 라인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진폭이 다를경우</a:t>
            </a:r>
            <a:r>
              <a:rPr lang="en-US" altLang="ko-KR" dirty="0"/>
              <a:t>-&gt;</a:t>
            </a:r>
            <a:r>
              <a:rPr lang="ko-KR" altLang="en-US" dirty="0"/>
              <a:t>폴라폼의 위엄</a:t>
            </a:r>
            <a:r>
              <a:rPr lang="en-US" altLang="ko-KR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5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6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주파수가 섞여있는것을 볼수있다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1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95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2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30000" dirty="0"/>
              <a:t>𝞃 = </a:t>
            </a:r>
            <a:r>
              <a:rPr lang="ko-KR" altLang="en-US" sz="1200" baseline="30000" dirty="0"/>
              <a:t>타우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4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95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66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16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11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351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1" y="1409525"/>
            <a:ext cx="1099476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70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1" y="2397945"/>
            <a:ext cx="10994760" cy="69417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88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443836"/>
            <a:ext cx="10972800" cy="505280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38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12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68" y="1446626"/>
            <a:ext cx="10972800" cy="514521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568" y="2045369"/>
            <a:ext cx="5384800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9634" y="2045369"/>
            <a:ext cx="5360734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528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685" y="374901"/>
            <a:ext cx="8744107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687" y="1291130"/>
            <a:ext cx="8744107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85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3015"/>
            <a:ext cx="10972800" cy="5846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69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291130"/>
            <a:ext cx="109728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20" y="1882907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620" y="2512770"/>
            <a:ext cx="5386917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2388" y="1882907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388" y="2512770"/>
            <a:ext cx="5389033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39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0211D34-BCFD-4C3E-B8C4-73EB97883599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21CF818-E25D-4323-8E86-E0E09143CC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64F17-893D-4A25-B1E9-62550DC9FA4B}"/>
              </a:ext>
            </a:extLst>
          </p:cNvPr>
          <p:cNvSpPr/>
          <p:nvPr userDrawn="1"/>
        </p:nvSpPr>
        <p:spPr>
          <a:xfrm>
            <a:off x="11478126" y="6677526"/>
            <a:ext cx="713874" cy="1804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9" r:id="rId2"/>
    <p:sldLayoutId id="2147483680" r:id="rId3"/>
    <p:sldLayoutId id="2147483691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89" r:id="rId12"/>
    <p:sldLayoutId id="214748369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5" Type="http://schemas.openxmlformats.org/officeDocument/2006/relationships/image" Target="../media/image19.gif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image" Target="../media/image20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audio" Target="../media/media1.wav"/><Relationship Id="rId7" Type="http://schemas.openxmlformats.org/officeDocument/2006/relationships/oleObject" Target="../embeddings/oleObject1.bin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3B4428-4697-45EF-BFCC-54FA4C6E4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1541874"/>
            <a:ext cx="10994760" cy="1102784"/>
          </a:xfrm>
        </p:spPr>
        <p:txBody>
          <a:bodyPr>
            <a:noAutofit/>
          </a:bodyPr>
          <a:lstStyle/>
          <a:p>
            <a:r>
              <a:rPr lang="en-US" sz="7000" dirty="0"/>
              <a:t>Introduction To DSP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481B89-FF84-4BFD-8A1F-B298F3AAB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2644658"/>
            <a:ext cx="10994760" cy="676058"/>
          </a:xfrm>
        </p:spPr>
        <p:txBody>
          <a:bodyPr>
            <a:noAutofit/>
          </a:bodyPr>
          <a:lstStyle/>
          <a:p>
            <a:r>
              <a:rPr lang="en-US" sz="4000" dirty="0"/>
              <a:t>Digital Signal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51B50-D475-48D3-863B-584A60AA9F2D}"/>
              </a:ext>
            </a:extLst>
          </p:cNvPr>
          <p:cNvSpPr txBox="1"/>
          <p:nvPr/>
        </p:nvSpPr>
        <p:spPr>
          <a:xfrm>
            <a:off x="9739989" y="5522495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테라 콘솔포팅팀</a:t>
            </a:r>
            <a:endParaRPr lang="en-US" altLang="ko-KR" dirty="0"/>
          </a:p>
          <a:p>
            <a:pPr algn="r"/>
            <a:r>
              <a:rPr lang="ko-KR" altLang="en-US" dirty="0"/>
              <a:t>임기경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1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4188-874D-4B98-A827-E375FDD3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DA189-5C2B-4E79-8F3B-13F9B3BCE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803345"/>
          </a:xfrm>
        </p:spPr>
        <p:txBody>
          <a:bodyPr>
            <a:normAutofit/>
          </a:bodyPr>
          <a:lstStyle/>
          <a:p>
            <a:r>
              <a:rPr lang="en-US" sz="3200" dirty="0" err="1"/>
              <a:t>y</a:t>
            </a:r>
            <a:r>
              <a:rPr lang="en-US" sz="3200" baseline="-25000" dirty="0" err="1"/>
              <a:t>t</a:t>
            </a:r>
            <a:r>
              <a:rPr lang="en-US" sz="3200" dirty="0"/>
              <a:t> = </a:t>
            </a:r>
            <a:r>
              <a:rPr lang="en-US" sz="3200" dirty="0" err="1"/>
              <a:t>x</a:t>
            </a:r>
            <a:r>
              <a:rPr lang="en-US" sz="3200" baseline="-25000" dirty="0" err="1"/>
              <a:t>t</a:t>
            </a:r>
            <a:r>
              <a:rPr lang="en-US" sz="3200" dirty="0"/>
              <a:t> + a</a:t>
            </a:r>
            <a:r>
              <a:rPr lang="en-US" sz="3200" baseline="-25000" dirty="0"/>
              <a:t>1</a:t>
            </a:r>
            <a:r>
              <a:rPr lang="en-US" sz="3200" dirty="0"/>
              <a:t>x</a:t>
            </a:r>
            <a:r>
              <a:rPr lang="en-US" sz="3200" baseline="-25000" dirty="0"/>
              <a:t>t-𝞃</a:t>
            </a:r>
            <a:endParaRPr lang="en-US" sz="3200" baseline="30000" dirty="0"/>
          </a:p>
          <a:p>
            <a:r>
              <a:rPr lang="en-US" sz="3200" dirty="0"/>
              <a:t>y(t) = </a:t>
            </a:r>
            <a:r>
              <a:rPr lang="en-US" sz="3200" dirty="0" err="1"/>
              <a:t>e</a:t>
            </a:r>
            <a:r>
              <a:rPr lang="en-US" sz="3200" baseline="30000" dirty="0" err="1"/>
              <a:t>iwt</a:t>
            </a:r>
            <a:r>
              <a:rPr lang="en-US" sz="3200" dirty="0"/>
              <a:t> + a</a:t>
            </a:r>
            <a:r>
              <a:rPr lang="en-US" sz="3200" baseline="-25000" dirty="0"/>
              <a:t>1</a:t>
            </a:r>
            <a:r>
              <a:rPr lang="en-US" sz="3200" dirty="0"/>
              <a:t>e</a:t>
            </a:r>
            <a:r>
              <a:rPr lang="en-US" sz="3200" baseline="30000" dirty="0"/>
              <a:t>iwt-𝞃                                      </a:t>
            </a:r>
            <a:r>
              <a:rPr lang="en-US" sz="3200" dirty="0"/>
              <a:t>where</a:t>
            </a:r>
            <a:r>
              <a:rPr lang="en-US" sz="3200" baseline="30000" dirty="0"/>
              <a:t> </a:t>
            </a:r>
            <a:r>
              <a:rPr lang="en-US" sz="3200" dirty="0"/>
              <a:t>x(t)</a:t>
            </a:r>
            <a:r>
              <a:rPr lang="en-US" sz="3200" baseline="-25000" dirty="0"/>
              <a:t> </a:t>
            </a:r>
            <a:r>
              <a:rPr lang="en-US" sz="3200" dirty="0"/>
              <a:t>= </a:t>
            </a:r>
            <a:r>
              <a:rPr lang="en-US" sz="3200" dirty="0" err="1"/>
              <a:t>e</a:t>
            </a:r>
            <a:r>
              <a:rPr lang="en-US" sz="3200" baseline="30000" dirty="0" err="1"/>
              <a:t>iwt</a:t>
            </a:r>
            <a:br>
              <a:rPr lang="en-US" sz="3200" baseline="30000" dirty="0"/>
            </a:br>
            <a:r>
              <a:rPr lang="en-US" sz="3200" dirty="0"/>
              <a:t>    	 = </a:t>
            </a:r>
            <a:r>
              <a:rPr lang="en-US" sz="3200" dirty="0" err="1"/>
              <a:t>e</a:t>
            </a:r>
            <a:r>
              <a:rPr lang="en-US" sz="3200" baseline="30000" dirty="0" err="1"/>
              <a:t>iwt</a:t>
            </a:r>
            <a:r>
              <a:rPr lang="en-US" sz="3200" dirty="0"/>
              <a:t>(1+a</a:t>
            </a:r>
            <a:r>
              <a:rPr lang="en-US" sz="3200" baseline="-25000" dirty="0"/>
              <a:t>1</a:t>
            </a:r>
            <a:r>
              <a:rPr lang="en-US" sz="3200" dirty="0"/>
              <a:t>e</a:t>
            </a:r>
            <a:r>
              <a:rPr lang="en-US" sz="3200" baseline="30000" dirty="0"/>
              <a:t>-iw𝞃</a:t>
            </a:r>
            <a:r>
              <a:rPr lang="en-US" sz="3200" dirty="0"/>
              <a:t>) = </a:t>
            </a:r>
            <a:r>
              <a:rPr lang="en-US" sz="3200" dirty="0" err="1"/>
              <a:t>e</a:t>
            </a:r>
            <a:r>
              <a:rPr lang="en-US" sz="3200" baseline="30000" dirty="0" err="1"/>
              <a:t>iwt</a:t>
            </a:r>
            <a:r>
              <a:rPr lang="en-US" sz="3200" dirty="0" err="1"/>
              <a:t>Re</a:t>
            </a:r>
            <a:r>
              <a:rPr lang="en-US" sz="3200" baseline="30000" dirty="0" err="1"/>
              <a:t>i</a:t>
            </a:r>
            <a:r>
              <a:rPr lang="en-US" altLang="ko-KR" sz="3200" baseline="30000" dirty="0" err="1"/>
              <a:t>θ</a:t>
            </a:r>
            <a:br>
              <a:rPr lang="en-US" altLang="ko-KR" sz="3200" baseline="30000" dirty="0"/>
            </a:br>
            <a:r>
              <a:rPr lang="en-US" altLang="ko-KR" sz="3200" dirty="0"/>
              <a:t>let H(</a:t>
            </a:r>
            <a:r>
              <a:rPr lang="en-US" sz="3200" dirty="0"/>
              <a:t>w) = “1+a</a:t>
            </a:r>
            <a:r>
              <a:rPr lang="en-US" sz="3200" baseline="-25000" dirty="0"/>
              <a:t>1</a:t>
            </a:r>
            <a:r>
              <a:rPr lang="en-US" sz="3200" dirty="0"/>
              <a:t>e</a:t>
            </a:r>
            <a:r>
              <a:rPr lang="en-US" sz="3200" baseline="30000" dirty="0"/>
              <a:t>-iw𝞃</a:t>
            </a:r>
            <a:r>
              <a:rPr lang="en-US" sz="3200" dirty="0"/>
              <a:t>” which is some complex </a:t>
            </a:r>
            <a:r>
              <a:rPr lang="en-US" sz="3200" b="1" dirty="0"/>
              <a:t>constant(</a:t>
            </a:r>
            <a:r>
              <a:rPr lang="ko-KR" altLang="en-US" sz="3200" b="1" dirty="0"/>
              <a:t>상수</a:t>
            </a:r>
            <a:r>
              <a:rPr lang="en-US" altLang="ko-KR" sz="3200" b="1" dirty="0"/>
              <a:t>)</a:t>
            </a:r>
          </a:p>
          <a:p>
            <a:r>
              <a:rPr lang="en-US" sz="3200" dirty="0"/>
              <a:t>Then</a:t>
            </a:r>
            <a:r>
              <a:rPr lang="ko-KR" altLang="en-US" sz="3200" dirty="0"/>
              <a:t> </a:t>
            </a:r>
            <a:r>
              <a:rPr lang="en-US" altLang="ko-KR" sz="3200" dirty="0"/>
              <a:t>y(t) = </a:t>
            </a:r>
            <a:r>
              <a:rPr lang="en-US" sz="3200" dirty="0" err="1"/>
              <a:t>e</a:t>
            </a:r>
            <a:r>
              <a:rPr lang="en-US" sz="3200" baseline="30000" dirty="0" err="1"/>
              <a:t>iwt</a:t>
            </a:r>
            <a:r>
              <a:rPr lang="en-US" sz="3200" dirty="0" err="1"/>
              <a:t>|H</a:t>
            </a:r>
            <a:r>
              <a:rPr lang="en-US" sz="3200" dirty="0"/>
              <a:t>(w)|</a:t>
            </a:r>
            <a:r>
              <a:rPr lang="en-US" sz="3200" dirty="0" err="1"/>
              <a:t>e</a:t>
            </a:r>
            <a:r>
              <a:rPr lang="en-US" sz="3200" baseline="30000" dirty="0" err="1"/>
              <a:t>i</a:t>
            </a:r>
            <a:r>
              <a:rPr lang="en-US" altLang="ko-KR" sz="3200" baseline="30000" dirty="0" err="1"/>
              <a:t>θ</a:t>
            </a:r>
            <a:r>
              <a:rPr lang="en-US" altLang="ko-KR" sz="3200" baseline="30000" dirty="0"/>
              <a:t>(w)</a:t>
            </a:r>
            <a:r>
              <a:rPr lang="en-US" sz="3200" dirty="0"/>
              <a:t> 	</a:t>
            </a:r>
            <a:r>
              <a:rPr lang="en-US" dirty="0"/>
              <a:t>[ |H(w)| = R, </a:t>
            </a:r>
            <a:r>
              <a:rPr lang="en-US" altLang="ko-KR" dirty="0"/>
              <a:t>θ(w) = phase shift ]</a:t>
            </a:r>
          </a:p>
          <a:p>
            <a:r>
              <a:rPr lang="en-US" sz="3200" dirty="0"/>
              <a:t>H(w) is </a:t>
            </a:r>
            <a:r>
              <a:rPr lang="en-US" sz="3600" b="1" dirty="0"/>
              <a:t>“frequency response”</a:t>
            </a:r>
            <a:r>
              <a:rPr lang="en-US" sz="3200" dirty="0"/>
              <a:t> of filter</a:t>
            </a:r>
            <a:br>
              <a:rPr lang="en-US" sz="3200" dirty="0"/>
            </a:br>
            <a:r>
              <a:rPr lang="en-US" sz="3200" dirty="0"/>
              <a:t>|H(w)| is </a:t>
            </a:r>
            <a:r>
              <a:rPr lang="en-US" sz="3600" b="1" dirty="0"/>
              <a:t>“amplitude response”</a:t>
            </a:r>
            <a:r>
              <a:rPr lang="en-US" sz="3200" dirty="0"/>
              <a:t> of filter</a:t>
            </a:r>
            <a:br>
              <a:rPr lang="en-US" sz="3200" dirty="0"/>
            </a:br>
            <a:r>
              <a:rPr lang="en-US" altLang="ko-KR" sz="3200" dirty="0"/>
              <a:t>θ(w) is </a:t>
            </a:r>
            <a:r>
              <a:rPr lang="en-US" altLang="ko-KR" sz="3600" b="1" dirty="0"/>
              <a:t>“Phase response”</a:t>
            </a:r>
            <a:r>
              <a:rPr lang="en-US" altLang="ko-KR" sz="3200" dirty="0"/>
              <a:t> of filter</a:t>
            </a:r>
            <a:endParaRPr lang="en-US" sz="3200" dirty="0"/>
          </a:p>
          <a:p>
            <a:endParaRPr lang="en-US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5B30D5-09D6-49AA-A33B-68083A9CB3F8}"/>
              </a:ext>
            </a:extLst>
          </p:cNvPr>
          <p:cNvGrpSpPr/>
          <p:nvPr/>
        </p:nvGrpSpPr>
        <p:grpSpPr>
          <a:xfrm>
            <a:off x="7954711" y="320341"/>
            <a:ext cx="4029075" cy="1628775"/>
            <a:chOff x="1857375" y="7143750"/>
            <a:chExt cx="4029075" cy="16287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969895-E1D5-4A22-A4EC-DBF0D0BEB910}"/>
                </a:ext>
              </a:extLst>
            </p:cNvPr>
            <p:cNvSpPr/>
            <p:nvPr/>
          </p:nvSpPr>
          <p:spPr>
            <a:xfrm>
              <a:off x="1857375" y="7143750"/>
              <a:ext cx="4029075" cy="16287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6" descr="https://upload.wikimedia.org/wikipedia/commons/thumb/1/13/Comb_filter_feedforward.svg/400px-Comb_filter_feedforward.svg.png">
              <a:extLst>
                <a:ext uri="{FF2B5EF4-FFF2-40B4-BE49-F238E27FC236}">
                  <a16:creationId xmlns:a16="http://schemas.microsoft.com/office/drawing/2014/main" id="{30C7CF06-BBCC-46C7-BDED-B0967504F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437" y="7200900"/>
              <a:ext cx="3810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339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4188-874D-4B98-A827-E375FDD3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DA189-5C2B-4E79-8F3B-13F9B3BCE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>
            <a:normAutofit/>
          </a:bodyPr>
          <a:lstStyle/>
          <a:p>
            <a:r>
              <a:rPr lang="en-US" sz="3200" dirty="0"/>
              <a:t>Frequency &amp; Amplitude response of Feed-forward Filter</a:t>
            </a:r>
          </a:p>
          <a:p>
            <a:pPr lvl="1"/>
            <a:r>
              <a:rPr lang="en-US" sz="3200" dirty="0"/>
              <a:t>H(w) = 1+a</a:t>
            </a:r>
            <a:r>
              <a:rPr lang="en-US" sz="3200" baseline="-25000" dirty="0"/>
              <a:t>1</a:t>
            </a:r>
            <a:r>
              <a:rPr lang="en-US" sz="3200" dirty="0"/>
              <a:t>e</a:t>
            </a:r>
            <a:r>
              <a:rPr lang="en-US" sz="3200" baseline="30000" dirty="0"/>
              <a:t>-iw𝞃 </a:t>
            </a:r>
            <a:br>
              <a:rPr lang="en-US" sz="3200" baseline="30000" dirty="0"/>
            </a:br>
            <a:r>
              <a:rPr lang="en-US" sz="3200" dirty="0"/>
              <a:t>= 1 + a</a:t>
            </a:r>
            <a:r>
              <a:rPr lang="en-US" sz="3200" baseline="-25000" dirty="0"/>
              <a:t>1</a:t>
            </a:r>
            <a:r>
              <a:rPr lang="en-US" sz="3200" dirty="0"/>
              <a:t>cos(w𝞃) + ia</a:t>
            </a:r>
            <a:r>
              <a:rPr lang="en-US" sz="3200" baseline="-25000" dirty="0"/>
              <a:t>1</a:t>
            </a:r>
            <a:r>
              <a:rPr lang="en-US" sz="3200" dirty="0"/>
              <a:t>sin(w𝞃)</a:t>
            </a:r>
          </a:p>
          <a:p>
            <a:pPr lvl="1"/>
            <a:r>
              <a:rPr lang="en-US" sz="3200" dirty="0"/>
              <a:t>|H(w)| </a:t>
            </a:r>
            <a:br>
              <a:rPr lang="en-US" sz="3200" dirty="0"/>
            </a:br>
            <a:r>
              <a:rPr lang="en-US" sz="3200" dirty="0"/>
              <a:t>= sqrt[ (1 + a</a:t>
            </a:r>
            <a:r>
              <a:rPr lang="en-US" sz="3200" baseline="-25000" dirty="0"/>
              <a:t>1</a:t>
            </a:r>
            <a:r>
              <a:rPr lang="en-US" sz="3200" dirty="0"/>
              <a:t>cos(w𝞃))</a:t>
            </a:r>
            <a:r>
              <a:rPr lang="en-US" sz="3200" baseline="30000" dirty="0"/>
              <a:t>2</a:t>
            </a:r>
            <a:r>
              <a:rPr lang="en-US" sz="3200" dirty="0"/>
              <a:t> + (a</a:t>
            </a:r>
            <a:r>
              <a:rPr lang="en-US" sz="3200" baseline="-25000" dirty="0"/>
              <a:t>1</a:t>
            </a:r>
            <a:r>
              <a:rPr lang="en-US" sz="3200" dirty="0"/>
              <a:t>sin(w𝞃))</a:t>
            </a:r>
            <a:r>
              <a:rPr lang="en-US" sz="3200" baseline="30000" dirty="0"/>
              <a:t>2 </a:t>
            </a:r>
            <a:r>
              <a:rPr lang="en-US" sz="3200" dirty="0"/>
              <a:t>]</a:t>
            </a:r>
            <a:br>
              <a:rPr lang="en-US" sz="3200" baseline="30000" dirty="0"/>
            </a:br>
            <a:r>
              <a:rPr lang="en-US" sz="3200" dirty="0"/>
              <a:t>= sqrt[ 1 + 2a</a:t>
            </a:r>
            <a:r>
              <a:rPr lang="en-US" sz="3200" baseline="-25000" dirty="0"/>
              <a:t>1</a:t>
            </a:r>
            <a:r>
              <a:rPr lang="en-US" sz="3200" dirty="0"/>
              <a:t>cos(w𝞃) + a</a:t>
            </a:r>
            <a:r>
              <a:rPr lang="en-US" sz="3200" baseline="-25000" dirty="0"/>
              <a:t>1</a:t>
            </a:r>
            <a:r>
              <a:rPr lang="en-US" sz="3200" baseline="30000" dirty="0"/>
              <a:t>2</a:t>
            </a:r>
            <a:r>
              <a:rPr lang="en-US" sz="3200" dirty="0"/>
              <a:t> ]</a:t>
            </a:r>
          </a:p>
          <a:p>
            <a:r>
              <a:rPr lang="en-US" sz="3200" dirty="0"/>
              <a:t>When a = 0.99, 𝞃 = 0.000167sec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2380C-D1B0-417E-96A5-51ABBA2A9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42" y="2645706"/>
            <a:ext cx="4209744" cy="40694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527656-3217-4163-BEF0-7BEC16F0338E}"/>
              </a:ext>
            </a:extLst>
          </p:cNvPr>
          <p:cNvGrpSpPr/>
          <p:nvPr/>
        </p:nvGrpSpPr>
        <p:grpSpPr>
          <a:xfrm>
            <a:off x="7954711" y="320341"/>
            <a:ext cx="4029075" cy="1628775"/>
            <a:chOff x="1857375" y="7143750"/>
            <a:chExt cx="4029075" cy="16287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87DD2-E248-48FD-AC79-EF9F642E2D04}"/>
                </a:ext>
              </a:extLst>
            </p:cNvPr>
            <p:cNvSpPr/>
            <p:nvPr/>
          </p:nvSpPr>
          <p:spPr>
            <a:xfrm>
              <a:off x="1857375" y="7143750"/>
              <a:ext cx="4029075" cy="16287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8" name="Picture 6" descr="https://upload.wikimedia.org/wikipedia/commons/thumb/1/13/Comb_filter_feedforward.svg/400px-Comb_filter_feedforward.svg.png">
              <a:extLst>
                <a:ext uri="{FF2B5EF4-FFF2-40B4-BE49-F238E27FC236}">
                  <a16:creationId xmlns:a16="http://schemas.microsoft.com/office/drawing/2014/main" id="{B9B05502-AFD4-4A9E-A113-536094141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437" y="7200900"/>
              <a:ext cx="3810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31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E50B-AD5D-4676-A100-4E3C0A96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6851E-790F-4BE5-8FCD-A2D47643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eiwt</a:t>
            </a:r>
            <a:r>
              <a:rPr lang="en-US" dirty="0"/>
              <a:t> delayed by 1 sample is </a:t>
            </a:r>
            <a:r>
              <a:rPr lang="en-US" dirty="0" err="1"/>
              <a:t>eiw</a:t>
            </a:r>
            <a:r>
              <a:rPr lang="en-US" dirty="0"/>
              <a:t>(t-1)</a:t>
            </a:r>
          </a:p>
          <a:p>
            <a:r>
              <a:rPr lang="en-US" dirty="0"/>
              <a:t>Filter : </a:t>
            </a:r>
            <a:r>
              <a:rPr lang="en-US" dirty="0" err="1"/>
              <a:t>yt</a:t>
            </a:r>
            <a:r>
              <a:rPr lang="en-US" dirty="0"/>
              <a:t> = </a:t>
            </a:r>
            <a:r>
              <a:rPr lang="en-US" dirty="0" err="1"/>
              <a:t>xt</a:t>
            </a:r>
            <a:r>
              <a:rPr lang="en-US" dirty="0"/>
              <a:t> + axt-1</a:t>
            </a:r>
          </a:p>
          <a:p>
            <a:r>
              <a:rPr lang="en-US" dirty="0" err="1"/>
              <a:t>yt</a:t>
            </a:r>
            <a:r>
              <a:rPr lang="en-US" dirty="0"/>
              <a:t> = </a:t>
            </a:r>
            <a:r>
              <a:rPr lang="en-US" dirty="0" err="1"/>
              <a:t>eiwt</a:t>
            </a:r>
            <a:r>
              <a:rPr lang="en-US" dirty="0"/>
              <a:t> + </a:t>
            </a:r>
            <a:r>
              <a:rPr lang="en-US" dirty="0" err="1"/>
              <a:t>aeiw</a:t>
            </a:r>
            <a:r>
              <a:rPr lang="en-US" dirty="0"/>
              <a:t>(t-1) = </a:t>
            </a:r>
            <a:r>
              <a:rPr lang="en-US" dirty="0" err="1"/>
              <a:t>eiwt</a:t>
            </a:r>
            <a:r>
              <a:rPr lang="en-US" dirty="0"/>
              <a:t>(1+ae-iw)</a:t>
            </a:r>
            <a:br>
              <a:rPr lang="en-US" dirty="0"/>
            </a:br>
            <a:r>
              <a:rPr lang="en-US" dirty="0" err="1"/>
              <a:t>Hw</a:t>
            </a:r>
            <a:r>
              <a:rPr lang="en-US" dirty="0"/>
              <a:t> = 1 + ae-</a:t>
            </a:r>
            <a:r>
              <a:rPr lang="en-US" dirty="0" err="1"/>
              <a:t>iw</a:t>
            </a:r>
            <a:br>
              <a:rPr lang="en-US" dirty="0"/>
            </a:br>
            <a:r>
              <a:rPr lang="en-US" dirty="0"/>
              <a:t>|</a:t>
            </a:r>
            <a:r>
              <a:rPr lang="en-US" dirty="0" err="1"/>
              <a:t>Hw</a:t>
            </a:r>
            <a:r>
              <a:rPr lang="en-US" dirty="0"/>
              <a:t>| = sqrt a + a2 + 2acosw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124B1-C2F9-4768-AEFF-A64ED708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711" y="348916"/>
            <a:ext cx="4001001" cy="15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CC59-E620-46DF-BF9B-F6DCA28FB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7CA71-ED1D-4278-B45A-0BB19EEAA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H(w) = 1 + ae-</a:t>
            </a:r>
            <a:r>
              <a:rPr lang="en-US" altLang="ko-KR" dirty="0" err="1"/>
              <a:t>iw</a:t>
            </a:r>
            <a:endParaRPr lang="en-US" altLang="ko-KR" dirty="0"/>
          </a:p>
          <a:p>
            <a:r>
              <a:rPr lang="en-US" altLang="ko-KR" dirty="0"/>
              <a:t>Ħ(z) = 1 + az-1</a:t>
            </a:r>
          </a:p>
          <a:p>
            <a:r>
              <a:rPr lang="en-US" altLang="ko-KR" dirty="0"/>
              <a:t>Y = X az-1X</a:t>
            </a:r>
            <a:br>
              <a:rPr lang="en-US" altLang="ko-KR" dirty="0"/>
            </a:br>
            <a:r>
              <a:rPr lang="en-US" altLang="ko-KR" dirty="0"/>
              <a:t>   = Ħ(z)X</a:t>
            </a:r>
          </a:p>
          <a:p>
            <a:r>
              <a:rPr lang="en-US" altLang="ko-KR" dirty="0"/>
              <a:t>Filter can be described by Y = Ħ(z)X</a:t>
            </a:r>
          </a:p>
        </p:txBody>
      </p:sp>
    </p:spTree>
    <p:extLst>
      <p:ext uri="{BB962C8B-B14F-4D97-AF65-F5344CB8AC3E}">
        <p14:creationId xmlns:p14="http://schemas.microsoft.com/office/powerpoint/2010/main" val="187747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E5416-F4D6-472F-94F0-323242F8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0DEEB-360D-45C9-A75D-3204CF24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/>
              <a:t>그리고 주파수와 데시벨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32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E5416-F4D6-472F-94F0-323242F8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0DEEB-360D-45C9-A75D-3204CF24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수학 집어치우고 실제로 필터</a:t>
            </a:r>
            <a:endParaRPr lang="en-US" altLang="ko-KR" dirty="0"/>
          </a:p>
          <a:p>
            <a:r>
              <a:rPr lang="ko-KR" altLang="en-US" dirty="0"/>
              <a:t>피드 포워드 필터</a:t>
            </a:r>
            <a:endParaRPr lang="en-US" altLang="ko-KR" dirty="0"/>
          </a:p>
          <a:p>
            <a:pPr lvl="1"/>
            <a:r>
              <a:rPr lang="ko-KR" altLang="en-US" dirty="0"/>
              <a:t>딜레잉 페이저</a:t>
            </a:r>
            <a:endParaRPr lang="en-US" altLang="ko-KR" dirty="0"/>
          </a:p>
          <a:p>
            <a:pPr lvl="1"/>
            <a:r>
              <a:rPr lang="ko-KR" altLang="en-US" dirty="0"/>
              <a:t>심플 필터</a:t>
            </a:r>
            <a:endParaRPr lang="en-US" altLang="ko-KR" dirty="0"/>
          </a:p>
          <a:p>
            <a:pPr lvl="1"/>
            <a:r>
              <a:rPr lang="ko-KR" altLang="en-US" b="1" dirty="0"/>
              <a:t>프리퀀시 리스폰스</a:t>
            </a:r>
            <a:endParaRPr lang="en-US" altLang="ko-KR" b="1" dirty="0"/>
          </a:p>
          <a:p>
            <a:pPr lvl="1"/>
            <a:r>
              <a:rPr lang="ko-KR" altLang="en-US" dirty="0"/>
              <a:t>디지털 필터</a:t>
            </a:r>
            <a:endParaRPr lang="en-US" altLang="ko-KR" dirty="0"/>
          </a:p>
          <a:p>
            <a:pPr lvl="2"/>
            <a:r>
              <a:rPr lang="ko-KR" altLang="en-US" dirty="0"/>
              <a:t>로우패스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678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E5416-F4D6-472F-94F0-323242F8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0DEEB-360D-45C9-A75D-3204CF24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trike="sngStrike" dirty="0"/>
              <a:t>튕긴 줄에서의 공식 도출</a:t>
            </a:r>
            <a:endParaRPr lang="en-US" altLang="ko-KR" strike="sngStrike" dirty="0"/>
          </a:p>
          <a:p>
            <a:r>
              <a:rPr lang="ko-KR" altLang="en-US" strike="sngStrike" dirty="0"/>
              <a:t>채찍질</a:t>
            </a:r>
            <a:r>
              <a:rPr lang="en-US" altLang="ko-KR" strike="sngStrike" dirty="0"/>
              <a:t>(</a:t>
            </a:r>
            <a:r>
              <a:rPr lang="ko-KR" altLang="en-US" strike="sngStrike" dirty="0"/>
              <a:t>로 생긴둔덕</a:t>
            </a:r>
            <a:r>
              <a:rPr lang="en-US" altLang="ko-KR" strike="sngStrike" dirty="0"/>
              <a:t>)</a:t>
            </a:r>
          </a:p>
          <a:p>
            <a:r>
              <a:rPr lang="ko-KR" altLang="en-US" strike="sngStrike" dirty="0"/>
              <a:t>주파수비와 </a:t>
            </a:r>
            <a:r>
              <a:rPr lang="en-US" altLang="ko-KR" strike="sngStrike" dirty="0"/>
              <a:t>cents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밴드</a:t>
            </a:r>
            <a:r>
              <a:rPr lang="en-US" altLang="ko-KR" dirty="0"/>
              <a:t>” </a:t>
            </a:r>
            <a:r>
              <a:rPr lang="ko-KR" altLang="en-US" dirty="0"/>
              <a:t>밴드윋</a:t>
            </a:r>
            <a:endParaRPr lang="en-US" altLang="ko-KR" dirty="0"/>
          </a:p>
          <a:p>
            <a:r>
              <a:rPr lang="ko-KR" altLang="en-US" dirty="0"/>
              <a:t>스테틱 픽쳐 오브 프리퀀씨 도메인</a:t>
            </a:r>
            <a:endParaRPr lang="en-US" altLang="ko-KR" dirty="0"/>
          </a:p>
          <a:p>
            <a:r>
              <a:rPr lang="ko-KR" altLang="en-US" dirty="0"/>
              <a:t>알리아싱 컴플리케이티드 </a:t>
            </a:r>
            <a:r>
              <a:rPr lang="en-US" altLang="ko-KR" dirty="0"/>
              <a:t>(</a:t>
            </a:r>
            <a:r>
              <a:rPr lang="ko-KR" altLang="en-US" dirty="0"/>
              <a:t>스퀘어 시그널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632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E5416-F4D6-472F-94F0-323242F8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0DEEB-360D-45C9-A75D-3204CF24E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/>
          <a:lstStyle/>
          <a:p>
            <a:r>
              <a:rPr lang="ko-KR" altLang="en-US" dirty="0"/>
              <a:t>퓨리에 트렌스폼  </a:t>
            </a:r>
            <a:r>
              <a:rPr lang="en-US" altLang="ko-KR" dirty="0" err="1"/>
              <a:t>FourierTransform</a:t>
            </a:r>
            <a:r>
              <a:rPr lang="en-US" altLang="ko-KR" dirty="0"/>
              <a:t> &amp; </a:t>
            </a:r>
            <a:r>
              <a:rPr lang="en-US" altLang="ko-KR" dirty="0" err="1"/>
              <a:t>Vectorform</a:t>
            </a:r>
            <a:r>
              <a:rPr lang="en-US" altLang="ko-KR" dirty="0"/>
              <a:t> of signal</a:t>
            </a:r>
          </a:p>
          <a:p>
            <a:r>
              <a:rPr lang="ko-KR" altLang="en-US" dirty="0"/>
              <a:t>이게 제일 중요</a:t>
            </a:r>
            <a:r>
              <a:rPr lang="en-US" altLang="ko-KR" dirty="0"/>
              <a:t>(?)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en-US" dirty="0"/>
              <a:t>도메인을 변경한다 </a:t>
            </a:r>
            <a:r>
              <a:rPr lang="en-US" altLang="ko-KR" dirty="0"/>
              <a:t>– </a:t>
            </a:r>
            <a:r>
              <a:rPr lang="ko-KR" altLang="en-US" dirty="0"/>
              <a:t>시간축에서 프리퀀시 축으로</a:t>
            </a:r>
            <a:endParaRPr lang="en-US" altLang="ko-KR" dirty="0"/>
          </a:p>
          <a:p>
            <a:r>
              <a:rPr lang="ko-KR" altLang="en-US" dirty="0"/>
              <a:t>이미지 프로세싱에서도 많이 사용됨 </a:t>
            </a:r>
            <a:r>
              <a:rPr lang="en-US" altLang="ko-KR" dirty="0"/>
              <a:t>-&gt; </a:t>
            </a:r>
            <a:r>
              <a:rPr lang="ko-KR" altLang="en-US" dirty="0"/>
              <a:t>빛 </a:t>
            </a:r>
            <a:r>
              <a:rPr lang="en-US" altLang="ko-KR" dirty="0"/>
              <a:t>= </a:t>
            </a:r>
            <a:r>
              <a:rPr lang="ko-KR" altLang="en-US" dirty="0"/>
              <a:t>주파수</a:t>
            </a:r>
            <a:endParaRPr lang="en-US" altLang="ko-KR" dirty="0"/>
          </a:p>
          <a:p>
            <a:pPr lvl="1"/>
            <a:r>
              <a:rPr lang="ko-KR" altLang="en-US" dirty="0"/>
              <a:t>로우패스 필터 </a:t>
            </a:r>
            <a:r>
              <a:rPr lang="en-US" altLang="ko-KR" dirty="0"/>
              <a:t>-&gt; </a:t>
            </a:r>
            <a:r>
              <a:rPr lang="ko-KR" altLang="en-US" dirty="0"/>
              <a:t>노이즈를 제거함 </a:t>
            </a:r>
            <a:r>
              <a:rPr lang="en-US" altLang="ko-KR" dirty="0"/>
              <a:t>why? </a:t>
            </a:r>
            <a:r>
              <a:rPr lang="ko-KR" altLang="en-US" dirty="0"/>
              <a:t>노이즈 </a:t>
            </a:r>
            <a:r>
              <a:rPr lang="en-US" altLang="ko-KR" dirty="0"/>
              <a:t>= </a:t>
            </a:r>
            <a:r>
              <a:rPr lang="ko-KR" altLang="en-US" dirty="0"/>
              <a:t>갑자기 퐉퐉 튀는 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6576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Analog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BD8B4-0490-4E54-952D-2F6A27A8FBCE}"/>
              </a:ext>
            </a:extLst>
          </p:cNvPr>
          <p:cNvSpPr txBox="1"/>
          <p:nvPr/>
        </p:nvSpPr>
        <p:spPr>
          <a:xfrm>
            <a:off x="5860308" y="3429000"/>
            <a:ext cx="57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1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2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3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4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5</a:t>
            </a:r>
            <a:r>
              <a:rPr lang="en-US" altLang="ko-KR" sz="4000" dirty="0"/>
              <a:t> + </a:t>
            </a:r>
            <a:r>
              <a:rPr lang="en-US" sz="4000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30257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Digital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501869" y="3411055"/>
            <a:ext cx="5240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</a:t>
            </a:r>
          </a:p>
          <a:p>
            <a:r>
              <a:rPr lang="en-US" sz="4000" dirty="0"/>
              <a:t>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</p:spTree>
    <p:extLst>
      <p:ext uri="{BB962C8B-B14F-4D97-AF65-F5344CB8AC3E}">
        <p14:creationId xmlns:p14="http://schemas.microsoft.com/office/powerpoint/2010/main" val="11651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E49718-47F8-4285-BC7C-82864883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시그널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BCCBCC-A7C7-4477-A44F-6B3F8B1D9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/>
          <a:lstStyle/>
          <a:p>
            <a:r>
              <a:rPr lang="en-US" dirty="0"/>
              <a:t>Pulse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Square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6B82C7-F0E8-43A0-92FE-9BCF595DA670}"/>
              </a:ext>
            </a:extLst>
          </p:cNvPr>
          <p:cNvGrpSpPr/>
          <p:nvPr/>
        </p:nvGrpSpPr>
        <p:grpSpPr>
          <a:xfrm>
            <a:off x="1074236" y="4606178"/>
            <a:ext cx="7363326" cy="1840832"/>
            <a:chOff x="1118937" y="4283242"/>
            <a:chExt cx="7363326" cy="18408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FB5762-4C22-4BC2-9916-421ADAA6C531}"/>
                </a:ext>
              </a:extLst>
            </p:cNvPr>
            <p:cNvSpPr/>
            <p:nvPr/>
          </p:nvSpPr>
          <p:spPr>
            <a:xfrm>
              <a:off x="1118937" y="4283242"/>
              <a:ext cx="7363326" cy="18408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upload.wikimedia.org/wikipedia/commons/thumb/7/77/Waveforms.svg/400px-Waveforms.svg.png">
              <a:extLst>
                <a:ext uri="{FF2B5EF4-FFF2-40B4-BE49-F238E27FC236}">
                  <a16:creationId xmlns:a16="http://schemas.microsoft.com/office/drawing/2014/main" id="{BC633276-F290-4FB4-A4E4-65E1B892C4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02" b="48901"/>
            <a:stretch/>
          </p:blipFill>
          <p:spPr bwMode="auto">
            <a:xfrm>
              <a:off x="1230646" y="4427622"/>
              <a:ext cx="7059696" cy="151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https://upload.wikimedia.org/wikipedia/commons/0/02/PWM_duty_cycle_with_label.gif">
            <a:extLst>
              <a:ext uri="{FF2B5EF4-FFF2-40B4-BE49-F238E27FC236}">
                <a16:creationId xmlns:a16="http://schemas.microsoft.com/office/drawing/2014/main" id="{E53CC50D-776E-4A7F-9085-B34BA26CF8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36" y="2607384"/>
            <a:ext cx="2061412" cy="144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3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36" y="1451855"/>
            <a:ext cx="10972800" cy="505280"/>
          </a:xfrm>
        </p:spPr>
        <p:txBody>
          <a:bodyPr/>
          <a:lstStyle/>
          <a:p>
            <a:r>
              <a:rPr lang="en-US" sz="4800" dirty="0"/>
              <a:t>Introduction To DSP – Low Pass MAGIC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06636" y="2412858"/>
            <a:ext cx="824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0E2BD8-5B96-49FE-B975-7202E5BD4F2E}"/>
              </a:ext>
            </a:extLst>
          </p:cNvPr>
          <p:cNvSpPr txBox="1">
            <a:spLocks/>
          </p:cNvSpPr>
          <p:nvPr/>
        </p:nvSpPr>
        <p:spPr>
          <a:xfrm>
            <a:off x="606636" y="1451855"/>
            <a:ext cx="10972800" cy="505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Introduction To DSP – Low Pass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44917-C0E9-4F6D-B5F0-9DBA49BE09BC}"/>
              </a:ext>
            </a:extLst>
          </p:cNvPr>
          <p:cNvSpPr txBox="1"/>
          <p:nvPr/>
        </p:nvSpPr>
        <p:spPr>
          <a:xfrm>
            <a:off x="606636" y="3272799"/>
            <a:ext cx="642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dirty="0" err="1"/>
              <a:t>LowPassedSignal</a:t>
            </a:r>
            <a:r>
              <a:rPr lang="en-US" sz="4000" dirty="0"/>
              <a:t>[t]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EEE82-5042-4009-A646-623E565D2A15}"/>
              </a:ext>
            </a:extLst>
          </p:cNvPr>
          <p:cNvSpPr txBox="1"/>
          <p:nvPr/>
        </p:nvSpPr>
        <p:spPr>
          <a:xfrm>
            <a:off x="606636" y="4698259"/>
            <a:ext cx="104097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err="1"/>
              <a:t>LowPassedSignal</a:t>
            </a:r>
            <a:r>
              <a:rPr lang="en-US" sz="4000" dirty="0"/>
              <a:t>[t] = ( Signal[t-1] + Signal[t] ) / 2</a:t>
            </a:r>
          </a:p>
        </p:txBody>
      </p:sp>
    </p:spTree>
    <p:extLst>
      <p:ext uri="{BB962C8B-B14F-4D97-AF65-F5344CB8AC3E}">
        <p14:creationId xmlns:p14="http://schemas.microsoft.com/office/powerpoint/2010/main" val="9334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7 -0.00139 L 4.16667E-7 -0.0368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4.07407E-6 L -2.5E-6 -0.05138 " pathEditMode="relative" rAng="0" ptsTypes="AA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1"/>
      <p:bldP spid="13" grpId="0"/>
      <p:bldP spid="13" grpId="1"/>
      <p:bldP spid="13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5000" dirty="0" err="1"/>
              <a:t>re</a:t>
            </a:r>
            <a:r>
              <a:rPr lang="en-US" altLang="ko-KR" sz="15000" baseline="30000" dirty="0" err="1"/>
              <a:t>iθ</a:t>
            </a:r>
            <a:endParaRPr lang="ko-KR" altLang="en-US" sz="15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AC25A-9B15-4683-B071-C8765E26540E}"/>
              </a:ext>
            </a:extLst>
          </p:cNvPr>
          <p:cNvSpPr txBox="1"/>
          <p:nvPr/>
        </p:nvSpPr>
        <p:spPr>
          <a:xfrm>
            <a:off x="5384799" y="4813999"/>
            <a:ext cx="2023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e</a:t>
            </a:r>
            <a:r>
              <a:rPr lang="ko-KR" altLang="en-US" dirty="0"/>
              <a:t>도알고</a:t>
            </a:r>
            <a:endParaRPr lang="en-US" altLang="ko-KR" dirty="0"/>
          </a:p>
          <a:p>
            <a:r>
              <a:rPr lang="en-US" altLang="ko-KR" dirty="0" err="1"/>
              <a:t>i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θ</a:t>
            </a:r>
            <a:r>
              <a:rPr lang="ko-KR" altLang="en-US" dirty="0"/>
              <a:t>도 아는데</a:t>
            </a:r>
            <a:endParaRPr lang="en-US" altLang="ko-KR" dirty="0"/>
          </a:p>
          <a:p>
            <a:r>
              <a:rPr lang="ko-KR" altLang="en-US" dirty="0"/>
              <a:t>이건 </a:t>
            </a:r>
            <a:r>
              <a:rPr lang="en-US" altLang="ko-KR" dirty="0"/>
              <a:t>1</a:t>
            </a:r>
            <a:r>
              <a:rPr lang="ko-KR" altLang="en-US" dirty="0"/>
              <a:t>도 모르겠다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65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ko-KR" altLang="en-US" dirty="0"/>
              <a:t>단순 조화 진동</a:t>
            </a:r>
            <a:r>
              <a:rPr lang="en-US" altLang="ko-KR" dirty="0"/>
              <a:t>(Simple </a:t>
            </a:r>
            <a:r>
              <a:rPr lang="en-US" altLang="ko-KR" sz="3000" dirty="0"/>
              <a:t>Harmonic Motion)</a:t>
            </a:r>
          </a:p>
          <a:p>
            <a:pPr lvl="1"/>
            <a:r>
              <a:rPr lang="en-US" altLang="ko-KR" sz="3000" dirty="0"/>
              <a:t>F = -</a:t>
            </a:r>
            <a:r>
              <a:rPr lang="en-US" altLang="ko-KR" sz="3000" dirty="0" err="1"/>
              <a:t>kx</a:t>
            </a:r>
            <a:r>
              <a:rPr lang="en-US" altLang="ko-KR" sz="3000" dirty="0"/>
              <a:t>(t) = ma = m(x(t))’’</a:t>
            </a:r>
          </a:p>
          <a:p>
            <a:pPr lvl="1"/>
            <a:r>
              <a:rPr lang="en-US" altLang="ko-KR" sz="3000" dirty="0"/>
              <a:t>x(t)’’ = (-k/m) * x(t)</a:t>
            </a:r>
          </a:p>
          <a:p>
            <a:endParaRPr lang="en-US" altLang="ko-KR" sz="3000" dirty="0"/>
          </a:p>
          <a:p>
            <a:pPr marL="0" indent="0">
              <a:buNone/>
            </a:pPr>
            <a:endParaRPr lang="en-US" altLang="ko-KR" sz="3000" dirty="0"/>
          </a:p>
          <a:p>
            <a:r>
              <a:rPr lang="ko-KR" altLang="en-US" sz="3000" dirty="0"/>
              <a:t>해답</a:t>
            </a:r>
            <a:r>
              <a:rPr lang="en-US" altLang="ko-KR" sz="3000" dirty="0"/>
              <a:t> (k/m = w</a:t>
            </a:r>
            <a:r>
              <a:rPr lang="en-US" altLang="ko-KR" sz="3000" baseline="30000" dirty="0"/>
              <a:t>2 </a:t>
            </a:r>
            <a:r>
              <a:rPr lang="ko-KR" altLang="en-US" sz="3000" dirty="0"/>
              <a:t>일때</a:t>
            </a:r>
            <a:r>
              <a:rPr lang="en-US" altLang="ko-KR" sz="3000" dirty="0"/>
              <a:t>)</a:t>
            </a:r>
          </a:p>
          <a:p>
            <a:pPr lvl="1"/>
            <a:r>
              <a:rPr lang="en-US" altLang="ko-KR" sz="3000" dirty="0"/>
              <a:t>x(t) = </a:t>
            </a:r>
            <a:r>
              <a:rPr lang="en-US" altLang="ko-KR" sz="3000" dirty="0" err="1"/>
              <a:t>aCos</a:t>
            </a:r>
            <a:r>
              <a:rPr lang="en-US" altLang="ko-KR" sz="3000" dirty="0"/>
              <a:t>(</a:t>
            </a:r>
            <a:r>
              <a:rPr lang="en-US" altLang="ko-KR" sz="3000" dirty="0" err="1"/>
              <a:t>wt</a:t>
            </a:r>
            <a:r>
              <a:rPr lang="en-US" altLang="ko-KR" sz="3000" dirty="0"/>
              <a:t>) + </a:t>
            </a:r>
            <a:r>
              <a:rPr lang="en-US" altLang="ko-KR" sz="3000" dirty="0" err="1"/>
              <a:t>bSin</a:t>
            </a:r>
            <a:r>
              <a:rPr lang="en-US" altLang="ko-KR" sz="3000" dirty="0"/>
              <a:t>(</a:t>
            </a:r>
            <a:r>
              <a:rPr lang="en-US" altLang="ko-KR" sz="3000" dirty="0" err="1"/>
              <a:t>wt</a:t>
            </a:r>
            <a:r>
              <a:rPr lang="en-US" altLang="ko-KR" sz="3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A9928-D016-4148-9768-FF0E9A99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85" y="2673648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7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Taylor Series </a:t>
            </a: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baseline="30000" dirty="0"/>
              <a:t> </a:t>
            </a:r>
            <a:r>
              <a:rPr lang="en-US" altLang="ko-KR" dirty="0"/>
              <a:t>1 + (</a:t>
            </a:r>
            <a:r>
              <a:rPr lang="en-US" altLang="ko-KR" dirty="0" err="1"/>
              <a:t>iθ</a:t>
            </a:r>
            <a:r>
              <a:rPr lang="en-US" altLang="ko-KR" dirty="0"/>
              <a:t>)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en-US" altLang="ko-KR" dirty="0"/>
              <a:t>/2!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4</a:t>
            </a:r>
            <a:r>
              <a:rPr lang="en-US" altLang="ko-KR" dirty="0"/>
              <a:t>/4! + ……</a:t>
            </a:r>
          </a:p>
          <a:p>
            <a:pPr marL="914400" lvl="2" indent="0">
              <a:buNone/>
            </a:pPr>
            <a:r>
              <a:rPr lang="en-US" altLang="ko-KR" sz="2800" dirty="0"/>
              <a:t>   = </a:t>
            </a:r>
            <a:r>
              <a:rPr lang="en-US" altLang="ko-KR" sz="2800" dirty="0">
                <a:solidFill>
                  <a:schemeClr val="accent5"/>
                </a:solidFill>
              </a:rPr>
              <a:t>(1 -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2</a:t>
            </a:r>
            <a:r>
              <a:rPr lang="en-US" altLang="ko-KR" sz="2800" dirty="0">
                <a:solidFill>
                  <a:schemeClr val="accent5"/>
                </a:solidFill>
              </a:rPr>
              <a:t>/2! +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4</a:t>
            </a:r>
            <a:r>
              <a:rPr lang="en-US" altLang="ko-KR" sz="2800" dirty="0">
                <a:solidFill>
                  <a:schemeClr val="accent5"/>
                </a:solidFill>
              </a:rPr>
              <a:t>/4! –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6</a:t>
            </a:r>
            <a:r>
              <a:rPr lang="en-US" altLang="ko-KR" sz="2800" dirty="0">
                <a:solidFill>
                  <a:schemeClr val="accent5"/>
                </a:solidFill>
              </a:rPr>
              <a:t>/6! + …. )</a:t>
            </a:r>
            <a:r>
              <a:rPr lang="en-US" altLang="ko-KR" sz="2800" dirty="0"/>
              <a:t> + </a:t>
            </a:r>
            <a:r>
              <a:rPr lang="en-US" altLang="ko-KR" sz="2800" dirty="0" err="1"/>
              <a:t>i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chemeClr val="accent6"/>
                </a:solidFill>
              </a:rPr>
              <a:t>(θ -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3</a:t>
            </a:r>
            <a:r>
              <a:rPr lang="en-US" altLang="ko-KR" sz="2800" dirty="0">
                <a:solidFill>
                  <a:schemeClr val="accent6"/>
                </a:solidFill>
              </a:rPr>
              <a:t>/3! +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5</a:t>
            </a:r>
            <a:r>
              <a:rPr lang="en-US" altLang="ko-KR" sz="2800" dirty="0">
                <a:solidFill>
                  <a:schemeClr val="accent6"/>
                </a:solidFill>
              </a:rPr>
              <a:t>/5! –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7</a:t>
            </a:r>
            <a:r>
              <a:rPr lang="en-US" altLang="ko-KR" sz="2800" dirty="0">
                <a:solidFill>
                  <a:schemeClr val="accent6"/>
                </a:solidFill>
              </a:rPr>
              <a:t>/7! + …. )</a:t>
            </a:r>
            <a:endParaRPr lang="ko-KR" altLang="en-US" sz="2800" dirty="0">
              <a:solidFill>
                <a:schemeClr val="accent6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(1 - θ</a:t>
            </a:r>
            <a:r>
              <a:rPr lang="en-US" altLang="ko-KR" baseline="30000" dirty="0">
                <a:solidFill>
                  <a:schemeClr val="accent5"/>
                </a:solidFill>
              </a:rPr>
              <a:t>2</a:t>
            </a:r>
            <a:r>
              <a:rPr lang="en-US" altLang="ko-KR" dirty="0">
                <a:solidFill>
                  <a:schemeClr val="accent5"/>
                </a:solidFill>
              </a:rPr>
              <a:t>/2! + θ</a:t>
            </a:r>
            <a:r>
              <a:rPr lang="en-US" altLang="ko-KR" baseline="30000" dirty="0">
                <a:solidFill>
                  <a:schemeClr val="accent5"/>
                </a:solidFill>
              </a:rPr>
              <a:t>4</a:t>
            </a:r>
            <a:r>
              <a:rPr lang="en-US" altLang="ko-KR" dirty="0">
                <a:solidFill>
                  <a:schemeClr val="accent5"/>
                </a:solidFill>
              </a:rPr>
              <a:t>/4! – θ</a:t>
            </a:r>
            <a:r>
              <a:rPr lang="en-US" altLang="ko-KR" baseline="30000" dirty="0">
                <a:solidFill>
                  <a:schemeClr val="accent5"/>
                </a:solidFill>
              </a:rPr>
              <a:t>6</a:t>
            </a:r>
            <a:r>
              <a:rPr lang="en-US" altLang="ko-KR" dirty="0">
                <a:solidFill>
                  <a:schemeClr val="accent5"/>
                </a:solidFill>
              </a:rPr>
              <a:t>/6! + …. )</a:t>
            </a:r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(θ - θ</a:t>
            </a:r>
            <a:r>
              <a:rPr lang="en-US" altLang="ko-KR" baseline="30000" dirty="0">
                <a:solidFill>
                  <a:schemeClr val="accent6"/>
                </a:solidFill>
              </a:rPr>
              <a:t>3</a:t>
            </a:r>
            <a:r>
              <a:rPr lang="en-US" altLang="ko-KR" dirty="0">
                <a:solidFill>
                  <a:schemeClr val="accent6"/>
                </a:solidFill>
              </a:rPr>
              <a:t>/3! + θ</a:t>
            </a:r>
            <a:r>
              <a:rPr lang="en-US" altLang="ko-KR" baseline="30000" dirty="0">
                <a:solidFill>
                  <a:schemeClr val="accent6"/>
                </a:solidFill>
              </a:rPr>
              <a:t>5</a:t>
            </a:r>
            <a:r>
              <a:rPr lang="en-US" altLang="ko-KR" dirty="0">
                <a:solidFill>
                  <a:schemeClr val="accent6"/>
                </a:solidFill>
              </a:rPr>
              <a:t>/5! – θ</a:t>
            </a:r>
            <a:r>
              <a:rPr lang="en-US" altLang="ko-KR" baseline="30000" dirty="0">
                <a:solidFill>
                  <a:schemeClr val="accent6"/>
                </a:solidFill>
              </a:rPr>
              <a:t>7</a:t>
            </a:r>
            <a:r>
              <a:rPr lang="en-US" altLang="ko-KR" dirty="0">
                <a:solidFill>
                  <a:schemeClr val="accent6"/>
                </a:solidFill>
              </a:rPr>
              <a:t>/7! + …. 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3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</a:t>
            </a:r>
            <a:r>
              <a:rPr lang="ko-KR" altLang="en-US" dirty="0"/>
              <a:t>극좌표계 </a:t>
            </a:r>
            <a:r>
              <a:rPr lang="en-US" altLang="ko-KR" dirty="0"/>
              <a:t>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5638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r(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= sum of sinusoid if only take Real or </a:t>
            </a:r>
            <a:r>
              <a:rPr lang="en-US" altLang="ko-KR" dirty="0" err="1"/>
              <a:t>Imag</a:t>
            </a:r>
            <a:r>
              <a:rPr lang="en-US" altLang="ko-KR" dirty="0"/>
              <a:t> part</a:t>
            </a:r>
          </a:p>
          <a:p>
            <a:pPr marL="914400" lvl="2" indent="0">
              <a:buNone/>
            </a:pPr>
            <a:r>
              <a:rPr lang="en-US" altLang="ko-KR" dirty="0"/>
              <a:t>= Phasor</a:t>
            </a:r>
          </a:p>
          <a:p>
            <a:r>
              <a:rPr lang="ko-KR" altLang="en-US" dirty="0"/>
              <a:t>주파수 정의역 </a:t>
            </a:r>
            <a:r>
              <a:rPr lang="en-US" altLang="ko-KR" dirty="0"/>
              <a:t>Frequency domain</a:t>
            </a:r>
          </a:p>
          <a:p>
            <a:r>
              <a:rPr lang="ko-KR" altLang="en-US" dirty="0"/>
              <a:t>중복</a:t>
            </a:r>
            <a:r>
              <a:rPr lang="en-US" altLang="ko-KR" dirty="0"/>
              <a:t>(Redundant) = Aliasing</a:t>
            </a:r>
            <a:r>
              <a:rPr lang="ko-KR" altLang="en-US" dirty="0"/>
              <a:t>이 발생함</a:t>
            </a:r>
            <a:endParaRPr lang="en-US" altLang="ko-KR" dirty="0"/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(θ+2π)</a:t>
            </a:r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(θ-π)</a:t>
            </a:r>
          </a:p>
          <a:p>
            <a:pPr lvl="1"/>
            <a:r>
              <a:rPr lang="ko-KR" altLang="en-US" dirty="0"/>
              <a:t>구분가능한 영역</a:t>
            </a:r>
            <a:r>
              <a:rPr lang="en-US" altLang="ko-KR" dirty="0"/>
              <a:t> 0 ~ π(Nyquist Frequency)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4A7B2C-B488-4CBA-B97B-7746011FE761}"/>
              </a:ext>
            </a:extLst>
          </p:cNvPr>
          <p:cNvGrpSpPr/>
          <p:nvPr/>
        </p:nvGrpSpPr>
        <p:grpSpPr>
          <a:xfrm>
            <a:off x="7471415" y="2515502"/>
            <a:ext cx="4121965" cy="3930679"/>
            <a:chOff x="642540" y="2515502"/>
            <a:chExt cx="4121965" cy="3930679"/>
          </a:xfrm>
        </p:grpSpPr>
        <p:sp>
          <p:nvSpPr>
            <p:cNvPr id="8" name="Arrow: Quad 7">
              <a:extLst>
                <a:ext uri="{FF2B5EF4-FFF2-40B4-BE49-F238E27FC236}">
                  <a16:creationId xmlns:a16="http://schemas.microsoft.com/office/drawing/2014/main" id="{4DA6CCD6-C350-412C-9F9E-A8325D28A0EA}"/>
                </a:ext>
              </a:extLst>
            </p:cNvPr>
            <p:cNvSpPr/>
            <p:nvPr/>
          </p:nvSpPr>
          <p:spPr>
            <a:xfrm>
              <a:off x="642540" y="2884834"/>
              <a:ext cx="3561347" cy="3561347"/>
            </a:xfrm>
            <a:prstGeom prst="quadArrow">
              <a:avLst>
                <a:gd name="adj1" fmla="val 2027"/>
                <a:gd name="adj2" fmla="val 2215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5C53-A2C9-4084-98FB-A6C83B46AC50}"/>
                </a:ext>
              </a:extLst>
            </p:cNvPr>
            <p:cNvSpPr txBox="1"/>
            <p:nvPr/>
          </p:nvSpPr>
          <p:spPr>
            <a:xfrm>
              <a:off x="2102452" y="251550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imag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5CB22F-BE69-468D-BAFC-F4F124B8D8F0}"/>
                </a:ext>
              </a:extLst>
            </p:cNvPr>
            <p:cNvSpPr txBox="1"/>
            <p:nvPr/>
          </p:nvSpPr>
          <p:spPr>
            <a:xfrm>
              <a:off x="4203887" y="4464762"/>
              <a:ext cx="560618" cy="30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E550BDB-4FD7-445E-8FEB-6340DBD8D651}"/>
              </a:ext>
            </a:extLst>
          </p:cNvPr>
          <p:cNvSpPr/>
          <p:nvPr/>
        </p:nvSpPr>
        <p:spPr>
          <a:xfrm>
            <a:off x="7910546" y="3320000"/>
            <a:ext cx="2666968" cy="1343772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4CF2470B-655C-48CE-99BD-79AA4BEA61FE}"/>
              </a:ext>
            </a:extLst>
          </p:cNvPr>
          <p:cNvSpPr/>
          <p:nvPr/>
        </p:nvSpPr>
        <p:spPr>
          <a:xfrm flipV="1">
            <a:off x="7946662" y="4674079"/>
            <a:ext cx="2666968" cy="1307161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7946662" y="33600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10481258" y="45737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C -0.00052 -0.10371 -0.04935 -0.18936 -0.10821 -0.18936 C -0.16706 -0.18936 -0.21472 -0.10371 -0.21472 0.00092 C -0.21472 0.10648 -0.16706 0.19027 -0.10821 0.19027 C -0.04935 0.19027 -0.00052 0.10648 -0.00052 0.00092 Z " pathEditMode="fixed" rAng="16200000" ptsTypes="AAAAA">
                                      <p:cBhvr>
                                        <p:cTn id="2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4DA6CCD6-C350-412C-9F9E-A8325D28A0EA}"/>
              </a:ext>
            </a:extLst>
          </p:cNvPr>
          <p:cNvSpPr/>
          <p:nvPr/>
        </p:nvSpPr>
        <p:spPr>
          <a:xfrm>
            <a:off x="1491343" y="2783234"/>
            <a:ext cx="3561347" cy="3561347"/>
          </a:xfrm>
          <a:prstGeom prst="quadArrow">
            <a:avLst>
              <a:gd name="adj1" fmla="val 2027"/>
              <a:gd name="adj2" fmla="val 2215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1966590" y="32584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4501186" y="44721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F3992E-56FB-41E3-953B-D1A8721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57" y="3163504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C -8.33333E-7 -0.10463 -0.04883 -0.19028 -0.10768 -0.19028 C -0.16654 -0.19028 -0.21419 -0.10463 -0.21419 4.81481E-6 C -0.21419 0.10555 -0.16654 0.18935 -0.10768 0.18935 C -0.04883 0.18935 -8.33333E-7 0.10555 -8.33333E-7 4.81481E-6 Z " pathEditMode="fixed" rAng="1620000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CD04-00CB-4696-A08D-5990CBD2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BC8A-CC45-4F59-A004-FAB942118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manipulate</a:t>
            </a:r>
          </a:p>
          <a:p>
            <a:pPr lvl="1"/>
            <a:r>
              <a:rPr lang="en-US" dirty="0"/>
              <a:t>4</a:t>
            </a:r>
            <a:r>
              <a:rPr lang="ko-KR" altLang="en-US" dirty="0"/>
              <a:t>칙연삭</a:t>
            </a:r>
            <a:endParaRPr lang="en-US" altLang="ko-KR" dirty="0"/>
          </a:p>
          <a:p>
            <a:pPr lvl="1"/>
            <a:r>
              <a:rPr lang="en-US" dirty="0"/>
              <a:t>Shifting = * </a:t>
            </a:r>
            <a:r>
              <a:rPr lang="en-US" dirty="0" err="1"/>
              <a:t>e</a:t>
            </a:r>
            <a:r>
              <a:rPr lang="en-US" baseline="30000" dirty="0" err="1"/>
              <a:t>i</a:t>
            </a:r>
            <a:r>
              <a:rPr lang="en-US" baseline="30000" dirty="0"/>
              <a:t>*</a:t>
            </a:r>
            <a:r>
              <a:rPr lang="en-US" baseline="30000" dirty="0" err="1"/>
              <a:t>shifting</a:t>
            </a:r>
            <a:r>
              <a:rPr lang="en-US" altLang="ko-KR" baseline="30000" dirty="0" err="1"/>
              <a:t>θ</a:t>
            </a:r>
            <a:r>
              <a:rPr lang="en-US" altLang="ko-KR" baseline="30000" dirty="0"/>
              <a:t> </a:t>
            </a:r>
            <a:r>
              <a:rPr lang="en-US" altLang="ko-KR" dirty="0"/>
              <a:t>= rotation</a:t>
            </a:r>
            <a:r>
              <a:rPr lang="en-US" altLang="ko-KR" baseline="30000" dirty="0"/>
              <a:t> </a:t>
            </a:r>
            <a:endParaRPr lang="en-US" baseline="30000" dirty="0"/>
          </a:p>
          <a:p>
            <a:r>
              <a:rPr lang="en-US" dirty="0"/>
              <a:t>Easy to picture</a:t>
            </a:r>
          </a:p>
          <a:p>
            <a:r>
              <a:rPr lang="en-US" dirty="0"/>
              <a:t>Analyzing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686B6A2-A6B3-4B71-B9D8-73277D1D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0" y="3670893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65069-F02D-4573-AFC5-46009FF7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5" y="367089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kura Card Captor OST Track 57 Eye Catch">
            <a:hlinkClick r:id="" action="ppaction://media"/>
            <a:extLst>
              <a:ext uri="{FF2B5EF4-FFF2-40B4-BE49-F238E27FC236}">
                <a16:creationId xmlns:a16="http://schemas.microsoft.com/office/drawing/2014/main" id="{34F2550F-7F11-499D-B9BF-96E6B08A1C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064.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97764-ACCA-431F-8C03-0AB003864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86" y="1303141"/>
            <a:ext cx="4905828" cy="42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850"/>
    </mc:Choice>
    <mc:Fallback xmlns="">
      <p:transition advClick="0" advTm="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89B55A-B6B1-4AC0-AAC7-229E8C0A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1303141"/>
            <a:ext cx="7558610" cy="4251718"/>
          </a:xfrm>
          <a:prstGeom prst="rect">
            <a:avLst/>
          </a:prstGeom>
        </p:spPr>
      </p:pic>
      <p:pic>
        <p:nvPicPr>
          <p:cNvPr id="4" name="Anime Eyecatch Showcase 1">
            <a:hlinkClick r:id="" action="ppaction://media"/>
            <a:extLst>
              <a:ext uri="{FF2B5EF4-FFF2-40B4-BE49-F238E27FC236}">
                <a16:creationId xmlns:a16="http://schemas.microsoft.com/office/drawing/2014/main" id="{314D38B8-C0D9-495A-AF7C-BC00EAD9A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시그널 </a:t>
            </a:r>
            <a:r>
              <a:rPr lang="en-US" altLang="ko-KR" dirty="0"/>
              <a:t>-&gt; </a:t>
            </a:r>
            <a:r>
              <a:rPr lang="ko-KR" altLang="en-US" dirty="0"/>
              <a:t>디지털 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</a:p>
          <a:p>
            <a:pPr lvl="1"/>
            <a:r>
              <a:rPr lang="ko-KR" altLang="en-US" dirty="0"/>
              <a:t>표본화</a:t>
            </a:r>
            <a:r>
              <a:rPr lang="en-US" altLang="ko-KR" dirty="0"/>
              <a:t>(Sampling) = X</a:t>
            </a:r>
            <a:r>
              <a:rPr lang="ko-KR" altLang="en-US" dirty="0"/>
              <a:t>축</a:t>
            </a:r>
            <a:endParaRPr lang="en-US" altLang="ko-KR" dirty="0"/>
          </a:p>
          <a:p>
            <a:pPr lvl="1"/>
            <a:r>
              <a:rPr lang="ko-KR" altLang="en-US" dirty="0"/>
              <a:t>양자화</a:t>
            </a:r>
            <a:r>
              <a:rPr lang="en-US" altLang="ko-KR" dirty="0"/>
              <a:t>(Quantization) = Y</a:t>
            </a:r>
            <a:r>
              <a:rPr lang="ko-KR" altLang="en-US" dirty="0"/>
              <a:t>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B025-A686-4A00-B270-0E2CE50B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수학으로 알아보는 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DCAF3-11DF-42A6-AC81-FD7AC2B18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1302868" cy="4069419"/>
          </a:xfrm>
        </p:spPr>
        <p:txBody>
          <a:bodyPr/>
          <a:lstStyle/>
          <a:p>
            <a:r>
              <a:rPr lang="ko-KR" altLang="en-US" dirty="0"/>
              <a:t>하모닉 모션</a:t>
            </a:r>
            <a:endParaRPr lang="en-US" altLang="ko-KR" dirty="0"/>
          </a:p>
          <a:p>
            <a:pPr lvl="1"/>
            <a:r>
              <a:rPr lang="en-US" dirty="0"/>
              <a:t>a*cos(</a:t>
            </a:r>
            <a:r>
              <a:rPr lang="en-US" dirty="0" err="1"/>
              <a:t>wt</a:t>
            </a:r>
            <a:r>
              <a:rPr lang="en-US" dirty="0"/>
              <a:t>) or a*sin(</a:t>
            </a:r>
            <a:r>
              <a:rPr lang="en-US" dirty="0" err="1"/>
              <a:t>wt</a:t>
            </a:r>
            <a:r>
              <a:rPr lang="en-US" dirty="0"/>
              <a:t>)</a:t>
            </a:r>
          </a:p>
          <a:p>
            <a:r>
              <a:rPr lang="ko-KR" altLang="en-US" dirty="0"/>
              <a:t>비트</a:t>
            </a:r>
            <a:r>
              <a:rPr lang="en-US" altLang="ko-KR" dirty="0"/>
              <a:t>(beats) : </a:t>
            </a:r>
            <a:r>
              <a:rPr lang="ko-KR" altLang="en-US" dirty="0"/>
              <a:t>비슷한 진동수를 가진 두 </a:t>
            </a:r>
            <a:r>
              <a:rPr lang="en-US" altLang="ko-KR" dirty="0"/>
              <a:t>sinusoid</a:t>
            </a:r>
          </a:p>
          <a:p>
            <a:pPr lvl="1"/>
            <a:r>
              <a:rPr lang="en-US" b="1" dirty="0"/>
              <a:t>k*cos(</a:t>
            </a:r>
            <a:r>
              <a:rPr lang="en-US" b="1" dirty="0" err="1"/>
              <a:t>wt</a:t>
            </a:r>
            <a:r>
              <a:rPr lang="en-US" b="1" dirty="0"/>
              <a:t>) + k*cos((</a:t>
            </a:r>
            <a:r>
              <a:rPr lang="en-US" b="1" dirty="0" err="1"/>
              <a:t>w+d</a:t>
            </a:r>
            <a:r>
              <a:rPr lang="en-US" b="1" dirty="0"/>
              <a:t>)t)  </a:t>
            </a:r>
            <a:r>
              <a:rPr lang="en-US" dirty="0"/>
              <a:t>if a=(</a:t>
            </a:r>
            <a:r>
              <a:rPr lang="en-US" dirty="0" err="1"/>
              <a:t>w+d</a:t>
            </a:r>
            <a:r>
              <a:rPr lang="en-US" dirty="0"/>
              <a:t>/2)t, b= + or - (d/2)t</a:t>
            </a:r>
          </a:p>
          <a:p>
            <a:pPr lvl="1"/>
            <a:r>
              <a:rPr lang="en-US" b="1" dirty="0"/>
              <a:t>2k*cos((</a:t>
            </a:r>
            <a:r>
              <a:rPr lang="en-US" b="1" dirty="0" err="1"/>
              <a:t>w+d</a:t>
            </a:r>
            <a:r>
              <a:rPr lang="en-US" b="1" dirty="0"/>
              <a:t>/2)t)*cos((d/2)t) </a:t>
            </a:r>
            <a:r>
              <a:rPr lang="en-US" dirty="0"/>
              <a:t>from cos(</a:t>
            </a:r>
            <a:r>
              <a:rPr lang="en-US" dirty="0" err="1"/>
              <a:t>a+b</a:t>
            </a:r>
            <a:r>
              <a:rPr lang="en-US" dirty="0"/>
              <a:t>) + cos(a-b) = 2cos(a)cos(b)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01F81F-A8D5-4950-8A2A-86CBC517C8A6}"/>
              </a:ext>
            </a:extLst>
          </p:cNvPr>
          <p:cNvGrpSpPr/>
          <p:nvPr/>
        </p:nvGrpSpPr>
        <p:grpSpPr>
          <a:xfrm>
            <a:off x="1070810" y="4704347"/>
            <a:ext cx="2988293" cy="1859736"/>
            <a:chOff x="938463" y="4716379"/>
            <a:chExt cx="2261937" cy="14076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242833-1E75-4749-8555-63A3284CD1D5}"/>
                </a:ext>
              </a:extLst>
            </p:cNvPr>
            <p:cNvSpPr/>
            <p:nvPr/>
          </p:nvSpPr>
          <p:spPr>
            <a:xfrm>
              <a:off x="938463" y="4716379"/>
              <a:ext cx="2261937" cy="140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upload.wikimedia.org/wikipedia/commons/thumb/2/2e/Beating_Frequency.svg/214px-Beating_Frequency.svg.png">
              <a:extLst>
                <a:ext uri="{FF2B5EF4-FFF2-40B4-BE49-F238E27FC236}">
                  <a16:creationId xmlns:a16="http://schemas.microsoft.com/office/drawing/2014/main" id="{39C0E0C1-1A44-46C6-92A5-0A74A1E91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309" y="4847426"/>
              <a:ext cx="2038350" cy="1133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https://upload.wikimedia.org/wikipedia/commons/thumb/e/eb/WaveInterference.gif/220px-WaveInterference.gif">
            <a:extLst>
              <a:ext uri="{FF2B5EF4-FFF2-40B4-BE49-F238E27FC236}">
                <a16:creationId xmlns:a16="http://schemas.microsoft.com/office/drawing/2014/main" id="{F712FE6B-B37C-43C6-B0BD-D608A49B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46" y="4704348"/>
            <a:ext cx="3008396" cy="185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F2C69-8B20-4ECA-BFF2-44AF1E9063C2}"/>
              </a:ext>
            </a:extLst>
          </p:cNvPr>
          <p:cNvSpPr txBox="1"/>
          <p:nvPr/>
        </p:nvSpPr>
        <p:spPr>
          <a:xfrm>
            <a:off x="7676147" y="5149151"/>
            <a:ext cx="4069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x*cos(</a:t>
            </a:r>
            <a:r>
              <a:rPr lang="en-US" sz="2800" dirty="0" err="1"/>
              <a:t>wt</a:t>
            </a:r>
            <a:r>
              <a:rPr lang="en-US" sz="2800" dirty="0"/>
              <a:t>) + y*cos((</a:t>
            </a:r>
            <a:r>
              <a:rPr lang="en-US" sz="2800" dirty="0" err="1"/>
              <a:t>w+d</a:t>
            </a:r>
            <a:r>
              <a:rPr lang="en-US" sz="2800" dirty="0"/>
              <a:t>)t)</a:t>
            </a:r>
          </a:p>
          <a:p>
            <a:r>
              <a:rPr lang="en-US" sz="2800" dirty="0"/>
              <a:t>= Re{x*</a:t>
            </a:r>
            <a:r>
              <a:rPr lang="en-US" sz="2800" dirty="0" err="1"/>
              <a:t>e</a:t>
            </a:r>
            <a:r>
              <a:rPr lang="en-US" sz="2800" baseline="30000" dirty="0" err="1"/>
              <a:t>iwt</a:t>
            </a:r>
            <a:r>
              <a:rPr lang="en-US" sz="2800" dirty="0"/>
              <a:t> + y*</a:t>
            </a:r>
            <a:r>
              <a:rPr lang="en-US" sz="2800" dirty="0" err="1"/>
              <a:t>e</a:t>
            </a:r>
            <a:r>
              <a:rPr lang="en-US" sz="2800" baseline="30000" dirty="0" err="1"/>
              <a:t>i</a:t>
            </a:r>
            <a:r>
              <a:rPr lang="en-US" sz="2800" baseline="30000" dirty="0"/>
              <a:t>(</a:t>
            </a:r>
            <a:r>
              <a:rPr lang="en-US" sz="2800" baseline="30000" dirty="0" err="1"/>
              <a:t>w+d</a:t>
            </a:r>
            <a:r>
              <a:rPr lang="en-US" sz="2800" baseline="30000" dirty="0"/>
              <a:t>)t</a:t>
            </a: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818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/>
      <p:bldP spid="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표본화</a:t>
            </a:r>
            <a:r>
              <a:rPr lang="en-US" altLang="ko-KR" dirty="0"/>
              <a:t>(Sampling)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59059"/>
          </a:xfrm>
        </p:spPr>
        <p:txBody>
          <a:bodyPr>
            <a:norm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= sampling frequency, in </a:t>
            </a:r>
            <a:r>
              <a:rPr lang="en-US" altLang="ko-KR" dirty="0" err="1"/>
              <a:t>polarform</a:t>
            </a:r>
            <a:r>
              <a:rPr lang="en-US" altLang="ko-KR" dirty="0"/>
              <a:t> 2π</a:t>
            </a:r>
          </a:p>
          <a:p>
            <a:r>
              <a:rPr lang="ko-KR" altLang="en-US" dirty="0"/>
              <a:t>가용 주파수 </a:t>
            </a:r>
            <a:r>
              <a:rPr lang="en-US" altLang="ko-KR" dirty="0"/>
              <a:t>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 = π</a:t>
            </a:r>
          </a:p>
          <a:p>
            <a:r>
              <a:rPr lang="ko-KR" altLang="en-US" dirty="0"/>
              <a:t>사람이 들을수있는 영역</a:t>
            </a:r>
            <a:endParaRPr lang="en-US" altLang="ko-KR" dirty="0"/>
          </a:p>
          <a:p>
            <a:pPr lvl="1"/>
            <a:r>
              <a:rPr lang="ko-KR" altLang="en-US" dirty="0"/>
              <a:t>가청주파수</a:t>
            </a:r>
            <a:r>
              <a:rPr lang="en-US" altLang="ko-KR" dirty="0"/>
              <a:t> = </a:t>
            </a:r>
            <a:r>
              <a:rPr lang="pl-PL" dirty="0"/>
              <a:t>20Hz </a:t>
            </a:r>
            <a:r>
              <a:rPr lang="en-US" dirty="0"/>
              <a:t>~</a:t>
            </a:r>
            <a:r>
              <a:rPr lang="pl-PL" dirty="0"/>
              <a:t> 20kHz</a:t>
            </a:r>
            <a:endParaRPr lang="en-US" dirty="0"/>
          </a:p>
          <a:p>
            <a:pPr lvl="1"/>
            <a:r>
              <a:rPr lang="ko-KR" altLang="en-US" dirty="0"/>
              <a:t>가청주파수 </a:t>
            </a:r>
            <a:r>
              <a:rPr lang="en-US" altLang="ko-KR" dirty="0"/>
              <a:t>&lt;= </a:t>
            </a:r>
            <a:r>
              <a:rPr lang="ko-KR" altLang="en-US" dirty="0"/>
              <a:t>가용주파수</a:t>
            </a:r>
            <a:endParaRPr lang="en-US" altLang="ko-KR" dirty="0"/>
          </a:p>
          <a:p>
            <a:pPr lvl="1"/>
            <a:r>
              <a:rPr lang="pl-PL" dirty="0"/>
              <a:t>20kHz</a:t>
            </a:r>
            <a:r>
              <a:rPr lang="en-US" dirty="0"/>
              <a:t> &lt;=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</a:t>
            </a:r>
          </a:p>
          <a:p>
            <a:pPr lvl="1"/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&gt;= </a:t>
            </a:r>
            <a:r>
              <a:rPr lang="en-US" dirty="0"/>
              <a:t>4</a:t>
            </a:r>
            <a:r>
              <a:rPr lang="pl-PL" dirty="0"/>
              <a:t>0kHz</a:t>
            </a:r>
            <a:endParaRPr lang="en-US" dirty="0"/>
          </a:p>
          <a:p>
            <a:endParaRPr lang="en-US" altLang="ko-K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FF487F-BEC0-460A-A901-E5E33F4D4F48}"/>
              </a:ext>
            </a:extLst>
          </p:cNvPr>
          <p:cNvGrpSpPr/>
          <p:nvPr/>
        </p:nvGrpSpPr>
        <p:grpSpPr>
          <a:xfrm>
            <a:off x="7762328" y="2054655"/>
            <a:ext cx="3809092" cy="2470422"/>
            <a:chOff x="7897586" y="2906712"/>
            <a:chExt cx="2863849" cy="18573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F54395-4A70-486D-B47D-B5EF6314415D}"/>
                </a:ext>
              </a:extLst>
            </p:cNvPr>
            <p:cNvSpPr/>
            <p:nvPr/>
          </p:nvSpPr>
          <p:spPr>
            <a:xfrm>
              <a:off x="7897586" y="2932340"/>
              <a:ext cx="2857500" cy="18317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4013B0-7222-4A68-8768-B6BB2B7D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935" y="2906712"/>
              <a:ext cx="2857500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1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0E45-FBB2-4086-8C4D-D0147371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양자화</a:t>
            </a:r>
            <a:r>
              <a:rPr lang="en-US" altLang="ko-KR" dirty="0"/>
              <a:t>(Quantization)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22A3-2F7A-4294-9E5F-B81C9A46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37861"/>
          </a:xfrm>
        </p:spPr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ko-KR" altLang="en-US" dirty="0"/>
              <a:t>표현가능한 강약의 단계</a:t>
            </a:r>
            <a:endParaRPr lang="en-US" altLang="ko-KR" dirty="0"/>
          </a:p>
          <a:p>
            <a:r>
              <a:rPr lang="ko-KR" altLang="en-US" dirty="0"/>
              <a:t>양자화 오류</a:t>
            </a:r>
            <a:endParaRPr lang="en-US" altLang="ko-KR" dirty="0"/>
          </a:p>
          <a:p>
            <a:pPr lvl="1"/>
            <a:r>
              <a:rPr lang="en-US" dirty="0"/>
              <a:t>RMS(Root Mean Square) = 1/sqrt(12)</a:t>
            </a:r>
          </a:p>
          <a:p>
            <a:pPr lvl="1"/>
            <a:r>
              <a:rPr lang="en-US" dirty="0"/>
              <a:t>Signal to Noise Comparison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RMS/2</a:t>
            </a:r>
            <a:r>
              <a:rPr lang="en-US" baseline="30000" dirty="0"/>
              <a:t>B-1</a:t>
            </a:r>
            <a:r>
              <a:rPr lang="en-US" dirty="0"/>
              <a:t> = 1/sqrt(3)2</a:t>
            </a:r>
            <a:r>
              <a:rPr lang="en-US" baseline="30000" dirty="0"/>
              <a:t>B</a:t>
            </a:r>
          </a:p>
          <a:p>
            <a:pPr lvl="1"/>
            <a:r>
              <a:rPr lang="en-US" dirty="0"/>
              <a:t>SNR(Signal to Noise Ratio)   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20log(sqrt(3)2</a:t>
            </a:r>
            <a:r>
              <a:rPr lang="en-US" baseline="30000" dirty="0"/>
              <a:t>B</a:t>
            </a:r>
            <a:r>
              <a:rPr lang="en-US" dirty="0"/>
              <a:t>) = 4.77 + 6B (dB)</a:t>
            </a:r>
          </a:p>
          <a:p>
            <a:pPr lvl="2"/>
            <a:endParaRPr lang="en-US" baseline="30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A0270-361B-4135-ACEF-23E5DC7C71C4}"/>
              </a:ext>
            </a:extLst>
          </p:cNvPr>
          <p:cNvGrpSpPr/>
          <p:nvPr/>
        </p:nvGrpSpPr>
        <p:grpSpPr>
          <a:xfrm>
            <a:off x="8799729" y="2054655"/>
            <a:ext cx="2793651" cy="4367188"/>
            <a:chOff x="8799729" y="2054655"/>
            <a:chExt cx="2793651" cy="43671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81116B-C895-47A1-81EA-7D626EEF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2054655"/>
              <a:ext cx="2793651" cy="20179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3A5D6E-6695-4EFF-85A9-E7C30B97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4072637"/>
              <a:ext cx="2793651" cy="2349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15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066F-C3FF-415C-B462-8F4820449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6229" y="2627087"/>
            <a:ext cx="3599542" cy="1603826"/>
          </a:xfrm>
        </p:spPr>
        <p:txBody>
          <a:bodyPr>
            <a:normAutofit/>
          </a:bodyPr>
          <a:lstStyle/>
          <a:p>
            <a:r>
              <a:rPr lang="en-US" sz="80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36120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066F-C3FF-415C-B462-8F4820449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6228" y="2627087"/>
            <a:ext cx="4049485" cy="1603826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741150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2C7EB-32B7-41EB-AD7C-19D04058260D}"/>
              </a:ext>
            </a:extLst>
          </p:cNvPr>
          <p:cNvSpPr txBox="1"/>
          <p:nvPr/>
        </p:nvSpPr>
        <p:spPr>
          <a:xfrm>
            <a:off x="290763" y="881743"/>
            <a:ext cx="116104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/>
              <a:t>https://en.wikipedia.org/wiki/Square_wave</a:t>
            </a:r>
          </a:p>
          <a:p>
            <a:r>
              <a:rPr lang="en-US" dirty="0"/>
              <a:t>https://en.wikipedia.org/wiki/Fourier_transform</a:t>
            </a:r>
          </a:p>
          <a:p>
            <a:r>
              <a:rPr lang="en-US" dirty="0"/>
              <a:t>https://en.wikipedia.org/wiki/Discrete_Fourier_transform</a:t>
            </a:r>
          </a:p>
          <a:p>
            <a:r>
              <a:rPr lang="en-US" dirty="0"/>
              <a:t>https://en.wikipedia.org/wiki/Harmonic</a:t>
            </a:r>
          </a:p>
          <a:p>
            <a:r>
              <a:rPr lang="en-US" dirty="0"/>
              <a:t>https://en.wikipedia.org/wiki/Comb_filter#Feedforward_form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0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9C13-80B2-4F79-98DB-68136D23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★</a:t>
            </a:r>
            <a:r>
              <a:rPr lang="en-US" dirty="0"/>
              <a:t>Fourier Transform </a:t>
            </a:r>
            <a:r>
              <a:rPr lang="ko-KR" altLang="en-US" dirty="0"/>
              <a:t>푸리에 변환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10496-7C2C-4657-AC6F-31908CBE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시그널</a:t>
            </a:r>
            <a:endParaRPr lang="en-US" altLang="ko-KR" dirty="0"/>
          </a:p>
          <a:p>
            <a:pPr lvl="1"/>
            <a:r>
              <a:rPr lang="ko-KR" altLang="en-US" dirty="0"/>
              <a:t>시간축을 기준으로한 값들의 모음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푸리에 변환</a:t>
            </a:r>
            <a:endParaRPr lang="en-US" altLang="ko-KR" dirty="0"/>
          </a:p>
          <a:p>
            <a:pPr lvl="1"/>
            <a:r>
              <a:rPr lang="ko-KR" altLang="en-US" dirty="0"/>
              <a:t>어떤 주파수의 시그널들이 섞여있는가</a:t>
            </a:r>
            <a:endParaRPr lang="en-US" altLang="ko-KR" dirty="0"/>
          </a:p>
          <a:p>
            <a:pPr lvl="1"/>
            <a:r>
              <a:rPr lang="ko-KR" altLang="en-US" dirty="0"/>
              <a:t>각 주파수들의 시그널 안에서의 영향력 측정</a:t>
            </a:r>
            <a:endParaRPr lang="en-US" altLang="ko-KR" dirty="0"/>
          </a:p>
          <a:p>
            <a:pPr lvl="1"/>
            <a:r>
              <a:rPr lang="ko-KR" altLang="en-US" dirty="0"/>
              <a:t>시간축 </a:t>
            </a:r>
            <a:r>
              <a:rPr lang="en-US" altLang="ko-KR" dirty="0"/>
              <a:t>-&gt; </a:t>
            </a:r>
            <a:r>
              <a:rPr lang="ko-KR" altLang="en-US" dirty="0"/>
              <a:t>주파수축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734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807ABC-F94D-47CB-8CCA-128793E32B50}"/>
              </a:ext>
            </a:extLst>
          </p:cNvPr>
          <p:cNvSpPr txBox="1">
            <a:spLocks/>
          </p:cNvSpPr>
          <p:nvPr/>
        </p:nvSpPr>
        <p:spPr>
          <a:xfrm>
            <a:off x="598620" y="2054655"/>
            <a:ext cx="10972800" cy="4069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대부분의 시그널들은 퓨어하지 않다</a:t>
            </a:r>
            <a:endParaRPr lang="en-US" altLang="ko-KR" dirty="0"/>
          </a:p>
          <a:p>
            <a:pPr lvl="1"/>
            <a:r>
              <a:rPr lang="ko-KR" altLang="en-US" dirty="0"/>
              <a:t>오보에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변환 결과</a:t>
            </a:r>
            <a:endParaRPr lang="en-US" altLang="ko-KR" dirty="0"/>
          </a:p>
          <a:p>
            <a:pPr lvl="2"/>
            <a:r>
              <a:rPr lang="en-US" altLang="ko-KR" dirty="0"/>
              <a:t>= </a:t>
            </a:r>
            <a:r>
              <a:rPr lang="ko-KR" altLang="en-US" dirty="0"/>
              <a:t>분석결과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FB2A9-93DE-4EE1-80FC-AC5496BE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pic>
        <p:nvPicPr>
          <p:cNvPr id="4" name="oboe">
            <a:hlinkClick r:id="" action="ppaction://media"/>
            <a:extLst>
              <a:ext uri="{FF2B5EF4-FFF2-40B4-BE49-F238E27FC236}">
                <a16:creationId xmlns:a16="http://schemas.microsoft.com/office/drawing/2014/main" id="{85480EC1-1D86-4FB4-9C5E-614240FE09DF}"/>
              </a:ext>
            </a:extLst>
          </p:cNvPr>
          <p:cNvPicPr>
            <a:picLocks noGrp="1" noChangeAspect="1"/>
          </p:cNvPicPr>
          <p:nvPr>
            <p:ph idx="1"/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0761" y="3022814"/>
            <a:ext cx="609600" cy="609600"/>
          </a:xfr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FAF000B-B462-4DA3-AB3E-8300F451A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627806"/>
              </p:ext>
            </p:extLst>
          </p:nvPr>
        </p:nvGraphicFramePr>
        <p:xfrm>
          <a:off x="2639679" y="2618002"/>
          <a:ext cx="7153275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Bitmap Image" r:id="rId7" imgW="7153200" imgH="1419120" progId="Paint.Picture">
                  <p:embed/>
                </p:oleObj>
              </mc:Choice>
              <mc:Fallback>
                <p:oleObj name="Bitmap Image" r:id="rId7" imgW="7153200" imgH="1419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9679" y="2618002"/>
                        <a:ext cx="7153275" cy="141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3A652CF-B64D-4D98-B98D-1D52BABA59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3973" y="4234317"/>
            <a:ext cx="3141801" cy="235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0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807ABC-F94D-47CB-8CCA-128793E32B50}"/>
              </a:ext>
            </a:extLst>
          </p:cNvPr>
          <p:cNvSpPr txBox="1">
            <a:spLocks/>
          </p:cNvSpPr>
          <p:nvPr/>
        </p:nvSpPr>
        <p:spPr>
          <a:xfrm>
            <a:off x="598620" y="2054655"/>
            <a:ext cx="10972800" cy="4069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대부분의 시그널들은 퓨어하지 않다</a:t>
            </a:r>
            <a:endParaRPr lang="en-US" altLang="ko-KR" dirty="0"/>
          </a:p>
          <a:p>
            <a:pPr lvl="1"/>
            <a:r>
              <a:rPr lang="ko-KR" altLang="en-US" dirty="0"/>
              <a:t>바이올린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변환 결과</a:t>
            </a:r>
            <a:endParaRPr lang="en-US" altLang="ko-KR" dirty="0"/>
          </a:p>
          <a:p>
            <a:pPr lvl="2"/>
            <a:r>
              <a:rPr lang="en-US" altLang="ko-KR" dirty="0"/>
              <a:t>= </a:t>
            </a:r>
            <a:r>
              <a:rPr lang="ko-KR" altLang="en-US" dirty="0"/>
              <a:t>분석결과</a:t>
            </a:r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FB2A9-93DE-4EE1-80FC-AC5496BE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pic>
        <p:nvPicPr>
          <p:cNvPr id="5" name="violin">
            <a:hlinkClick r:id="" action="ppaction://media"/>
            <a:extLst>
              <a:ext uri="{FF2B5EF4-FFF2-40B4-BE49-F238E27FC236}">
                <a16:creationId xmlns:a16="http://schemas.microsoft.com/office/drawing/2014/main" id="{00899BE2-3EB7-4E9F-9A96-2E94483BE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9132" y="3022814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F0DC7-2ABB-40FA-A573-3C9BDA568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547" y="2608476"/>
            <a:ext cx="8534400" cy="1438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9F4653-DE96-48A1-8358-FD48F1E77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6003" y="4234317"/>
            <a:ext cx="3576305" cy="235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F691-E65E-4C1D-A733-89E4E220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★</a:t>
            </a:r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DA4F-62A0-494E-AEC0-79E3019DF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/>
              <a:t>유용성</a:t>
            </a:r>
            <a:r>
              <a:rPr lang="en-US" altLang="ko-KR" sz="3200" dirty="0"/>
              <a:t>?</a:t>
            </a:r>
          </a:p>
          <a:p>
            <a:pPr lvl="1"/>
            <a:r>
              <a:rPr lang="ko-KR" altLang="en-US" sz="3200" dirty="0"/>
              <a:t>축변환으로 상황에 따라 연산에 용이한 것으로 사용가능</a:t>
            </a:r>
            <a:endParaRPr lang="en-US" altLang="ko-KR" sz="3200" dirty="0"/>
          </a:p>
          <a:p>
            <a:pPr lvl="1"/>
            <a:r>
              <a:rPr lang="ko-KR" altLang="en-US" sz="3200" dirty="0"/>
              <a:t>현실의 복잡한 아날로그 사운드</a:t>
            </a:r>
            <a:endParaRPr lang="en-US" altLang="ko-KR" sz="3200" dirty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sz="2800" dirty="0"/>
              <a:t>가장 영향력이 강한 </a:t>
            </a:r>
            <a:r>
              <a:rPr lang="en-US" altLang="ko-KR" sz="2800" dirty="0"/>
              <a:t>N</a:t>
            </a:r>
            <a:r>
              <a:rPr lang="ko-KR" altLang="en-US" sz="2800" dirty="0"/>
              <a:t>개만 추출</a:t>
            </a:r>
            <a:r>
              <a:rPr lang="en-US" altLang="ko-KR" sz="2800" dirty="0"/>
              <a:t>(dominant frequencies)</a:t>
            </a:r>
            <a:br>
              <a:rPr lang="en-US" altLang="ko-KR" sz="2800" dirty="0"/>
            </a:br>
            <a:r>
              <a:rPr lang="en-US" altLang="ko-KR" sz="2800" dirty="0"/>
              <a:t> N</a:t>
            </a:r>
            <a:r>
              <a:rPr lang="ko-KR" altLang="en-US" sz="2800" dirty="0"/>
              <a:t>개의 주파수와 </a:t>
            </a:r>
            <a:r>
              <a:rPr lang="en-US" altLang="ko-KR" sz="2800" dirty="0"/>
              <a:t>Harmonic</a:t>
            </a:r>
            <a:r>
              <a:rPr lang="ko-KR" altLang="en-US" sz="2800" dirty="0"/>
              <a:t>을 이용해서 근사 시그널 생성가능</a:t>
            </a:r>
            <a:endParaRPr lang="en-US" altLang="ko-KR" sz="2800" dirty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sz="2800" dirty="0"/>
              <a:t>특정 이상 주파수 제거</a:t>
            </a:r>
            <a:br>
              <a:rPr lang="en-US" altLang="ko-KR" sz="2800" dirty="0"/>
            </a:br>
            <a:r>
              <a:rPr lang="en-US" altLang="ko-KR" sz="2800" dirty="0"/>
              <a:t> </a:t>
            </a:r>
            <a:r>
              <a:rPr lang="ko-KR" altLang="en-US" sz="2800" dirty="0"/>
              <a:t>그 후 역푸리에 변환 할경우 제거된 시그널이 나옴</a:t>
            </a:r>
            <a:endParaRPr lang="en-US" altLang="ko-KR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2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E4D6-BC45-4C48-8469-4420A28B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아기다리고기다리던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CF5F6-797D-404B-990B-DC57A952E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6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6992F-DEB3-4E9C-932F-19E91B86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AFD7-913D-4534-B36F-4370671F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Delay</a:t>
            </a:r>
          </a:p>
          <a:p>
            <a:pPr lvl="1"/>
            <a:r>
              <a:rPr lang="ko-KR" altLang="en-US" sz="3200" dirty="0"/>
              <a:t>페이저 </a:t>
            </a:r>
            <a:r>
              <a:rPr lang="en-US" altLang="ko-KR" sz="3200" dirty="0"/>
              <a:t>A( = </a:t>
            </a:r>
            <a:r>
              <a:rPr lang="en-US" sz="3200" dirty="0" err="1"/>
              <a:t>e</a:t>
            </a:r>
            <a:r>
              <a:rPr lang="en-US" sz="3200" baseline="30000" dirty="0" err="1"/>
              <a:t>iwt</a:t>
            </a:r>
            <a:r>
              <a:rPr lang="en-US" sz="3200" dirty="0"/>
              <a:t>)</a:t>
            </a:r>
            <a:r>
              <a:rPr lang="en-US" sz="3200" baseline="30000" dirty="0"/>
              <a:t> </a:t>
            </a:r>
            <a:r>
              <a:rPr lang="ko-KR" altLang="en-US" sz="3200" dirty="0"/>
              <a:t>는 </a:t>
            </a:r>
            <a:r>
              <a:rPr lang="en-US" altLang="ko-KR" sz="3200" dirty="0"/>
              <a:t>t = 0</a:t>
            </a:r>
            <a:r>
              <a:rPr lang="ko-KR" altLang="en-US" sz="3200" dirty="0"/>
              <a:t>일때 </a:t>
            </a:r>
            <a:r>
              <a:rPr lang="en-US" altLang="ko-KR" sz="3200" dirty="0"/>
              <a:t>1</a:t>
            </a:r>
            <a:r>
              <a:rPr lang="ko-KR" altLang="en-US" sz="3200" dirty="0"/>
              <a:t>에서 시작함</a:t>
            </a:r>
            <a:endParaRPr lang="en-US" altLang="ko-KR" sz="3200" dirty="0"/>
          </a:p>
          <a:p>
            <a:pPr lvl="1"/>
            <a:r>
              <a:rPr lang="en-US" sz="3200" dirty="0"/>
              <a:t>𝞃(tau)</a:t>
            </a:r>
            <a:r>
              <a:rPr lang="ko-KR" altLang="en-US" sz="3200" dirty="0"/>
              <a:t>만큼의 딜레이를 가진다고 했을때</a:t>
            </a:r>
            <a:br>
              <a:rPr lang="en-US" altLang="ko-KR" sz="3200" dirty="0"/>
            </a:br>
            <a:r>
              <a:rPr lang="en-US" altLang="ko-KR" sz="3200" dirty="0"/>
              <a:t>	</a:t>
            </a:r>
            <a:r>
              <a:rPr lang="en-US" sz="3200" dirty="0"/>
              <a:t> B = </a:t>
            </a:r>
            <a:r>
              <a:rPr lang="en-US" sz="3200" dirty="0" err="1"/>
              <a:t>e</a:t>
            </a:r>
            <a:r>
              <a:rPr lang="en-US" sz="3200" baseline="30000" dirty="0" err="1"/>
              <a:t>iw</a:t>
            </a:r>
            <a:r>
              <a:rPr lang="en-US" sz="3200" baseline="30000" dirty="0"/>
              <a:t>(t-𝞃)</a:t>
            </a:r>
            <a:endParaRPr lang="en-US" altLang="ko-KR" sz="3200" baseline="30000" dirty="0"/>
          </a:p>
          <a:p>
            <a:pPr lvl="1"/>
            <a:r>
              <a:rPr lang="ko-KR" altLang="en-US" sz="3200" dirty="0"/>
              <a:t>딜레이된 페이저 </a:t>
            </a:r>
            <a:r>
              <a:rPr lang="en-US" altLang="ko-KR" sz="3200" dirty="0"/>
              <a:t>B</a:t>
            </a:r>
            <a:r>
              <a:rPr lang="ko-KR" altLang="en-US" sz="3200" dirty="0"/>
              <a:t>는 원본 페이저 </a:t>
            </a:r>
            <a:r>
              <a:rPr lang="en-US" altLang="ko-KR" sz="3200" dirty="0"/>
              <a:t>A</a:t>
            </a:r>
            <a:r>
              <a:rPr lang="ko-KR" altLang="en-US" sz="3200" dirty="0"/>
              <a:t>에</a:t>
            </a:r>
            <a:br>
              <a:rPr lang="en-US" altLang="ko-KR" sz="3200" dirty="0"/>
            </a:br>
            <a:r>
              <a:rPr lang="ko-KR" altLang="en-US" sz="3200" dirty="0"/>
              <a:t>항상 </a:t>
            </a:r>
            <a:r>
              <a:rPr lang="en-US" sz="3200" dirty="0"/>
              <a:t>𝞃</a:t>
            </a:r>
            <a:r>
              <a:rPr lang="ko-KR" altLang="en-US" sz="3200" dirty="0"/>
              <a:t>만큼 뒤쳐져있음</a:t>
            </a:r>
            <a:endParaRPr lang="en-US" altLang="ko-KR" sz="3200" dirty="0"/>
          </a:p>
        </p:txBody>
      </p:sp>
      <p:sp>
        <p:nvSpPr>
          <p:cNvPr id="7" name="Arrow: Quad 6">
            <a:extLst>
              <a:ext uri="{FF2B5EF4-FFF2-40B4-BE49-F238E27FC236}">
                <a16:creationId xmlns:a16="http://schemas.microsoft.com/office/drawing/2014/main" id="{C6607A43-2BBB-4D7A-9D30-F0C1679D75B9}"/>
              </a:ext>
            </a:extLst>
          </p:cNvPr>
          <p:cNvSpPr/>
          <p:nvPr/>
        </p:nvSpPr>
        <p:spPr>
          <a:xfrm>
            <a:off x="8032033" y="2562727"/>
            <a:ext cx="3561347" cy="3561347"/>
          </a:xfrm>
          <a:prstGeom prst="quadArrow">
            <a:avLst>
              <a:gd name="adj1" fmla="val 2027"/>
              <a:gd name="adj2" fmla="val 2215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6F1053-CD6D-40E4-B4C6-D957D248FA58}"/>
              </a:ext>
            </a:extLst>
          </p:cNvPr>
          <p:cNvSpPr/>
          <p:nvPr/>
        </p:nvSpPr>
        <p:spPr>
          <a:xfrm>
            <a:off x="8507280" y="3037973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04A7E0-6B25-4B1F-B340-495FFC8FCACD}"/>
              </a:ext>
            </a:extLst>
          </p:cNvPr>
          <p:cNvSpPr/>
          <p:nvPr/>
        </p:nvSpPr>
        <p:spPr>
          <a:xfrm>
            <a:off x="11041876" y="4251660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4A836E-5227-47B7-A17D-ED003FABA223}"/>
              </a:ext>
            </a:extLst>
          </p:cNvPr>
          <p:cNvSpPr/>
          <p:nvPr/>
        </p:nvSpPr>
        <p:spPr>
          <a:xfrm>
            <a:off x="10855206" y="4937460"/>
            <a:ext cx="169231" cy="1692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</a:rPr>
              <a:t>B</a:t>
            </a:r>
            <a:endParaRPr lang="en-US" sz="2000" b="1" dirty="0">
              <a:solidFill>
                <a:srgbClr val="FFFF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81755B-48A2-411E-BBAA-D2BE6A5FE89F}"/>
              </a:ext>
            </a:extLst>
          </p:cNvPr>
          <p:cNvGrpSpPr/>
          <p:nvPr/>
        </p:nvGrpSpPr>
        <p:grpSpPr>
          <a:xfrm>
            <a:off x="7954711" y="320341"/>
            <a:ext cx="4029075" cy="1628775"/>
            <a:chOff x="1857375" y="7143750"/>
            <a:chExt cx="4029075" cy="162877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6FCA2A-17F9-4066-BE40-82B295BEED2B}"/>
                </a:ext>
              </a:extLst>
            </p:cNvPr>
            <p:cNvSpPr/>
            <p:nvPr/>
          </p:nvSpPr>
          <p:spPr>
            <a:xfrm>
              <a:off x="1857375" y="7143750"/>
              <a:ext cx="4029075" cy="16287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https://upload.wikimedia.org/wikipedia/commons/thumb/1/13/Comb_filter_feedforward.svg/400px-Comb_filter_feedforward.svg.png">
              <a:extLst>
                <a:ext uri="{FF2B5EF4-FFF2-40B4-BE49-F238E27FC236}">
                  <a16:creationId xmlns:a16="http://schemas.microsoft.com/office/drawing/2014/main" id="{2B26DD06-E86F-46DA-A1F3-DE52AD231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437" y="7200900"/>
              <a:ext cx="3810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449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C 8.33333E-7 -0.10463 -0.04883 -0.19028 -0.10768 -0.19028 C -0.16654 -0.19028 -0.21419 -0.10463 -0.21419 2.59259E-6 C -0.21419 0.10555 -0.16654 0.18935 -0.10768 0.18935 C -0.04883 0.18935 8.33333E-7 0.10555 8.33333E-7 2.59259E-6 Z " pathEditMode="fixed" rAng="16200000" ptsTypes="AAAAA">
                                      <p:cBhvr>
                                        <p:cTn id="2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C 0.03112 -0.08889 0.01524 -0.20741 -0.03463 -0.26273 C -0.0845 -0.31829 -0.15052 -0.29051 -0.18164 -0.20185 C -0.21315 -0.11227 -0.19765 0.00371 -0.14778 0.05903 C -0.09791 0.11459 -0.03151 0.08935 -3.95833E-6 -1.85185E-6 Z " pathEditMode="fixed" rAng="18120000" ptsTypes="AAAAA">
                                      <p:cBhvr>
                                        <p:cTn id="2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76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</p:bldLst>
  </p:timing>
</p:sld>
</file>

<file path=ppt/theme/theme1.xml><?xml version="1.0" encoding="utf-8"?>
<a:theme xmlns:a="http://schemas.openxmlformats.org/drawingml/2006/main" name="2964">
  <a:themeElements>
    <a:clrScheme name="Custom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3793</TotalTime>
  <Words>1331</Words>
  <Application>Microsoft Office PowerPoint</Application>
  <PresentationFormat>Widescreen</PresentationFormat>
  <Paragraphs>248</Paragraphs>
  <Slides>34</Slides>
  <Notes>27</Notes>
  <HiddenSlides>0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2964</vt:lpstr>
      <vt:lpstr>Bitmap Image</vt:lpstr>
      <vt:lpstr>Introduction To DSP</vt:lpstr>
      <vt:lpstr>디지털 시그널</vt:lpstr>
      <vt:lpstr>수학으로 알아보는 시그널</vt:lpstr>
      <vt:lpstr>★Fourier Transform 푸리에 변환</vt:lpstr>
      <vt:lpstr>Fourier Transform</vt:lpstr>
      <vt:lpstr>Fourier Transform</vt:lpstr>
      <vt:lpstr>★Fourier Transform</vt:lpstr>
      <vt:lpstr>아기다리고기다리던</vt:lpstr>
      <vt:lpstr>Feed-forward Filter</vt:lpstr>
      <vt:lpstr>Feed-forward Filter</vt:lpstr>
      <vt:lpstr>Feed-forward Filter</vt:lpstr>
      <vt:lpstr>Digital filter</vt:lpstr>
      <vt:lpstr>Transfer function</vt:lpstr>
      <vt:lpstr>PowerPoint Presentation</vt:lpstr>
      <vt:lpstr>PowerPoint Presentation</vt:lpstr>
      <vt:lpstr>PowerPoint Presentation</vt:lpstr>
      <vt:lpstr>PowerPoint Presentation</vt:lpstr>
      <vt:lpstr>Introduction To DSP – Analog Signal</vt:lpstr>
      <vt:lpstr>Introduction To DSP – Digital Signal</vt:lpstr>
      <vt:lpstr>Introduction To DSP – Low Pass MAGIC</vt:lpstr>
      <vt:lpstr>시그널 - Sinusoid</vt:lpstr>
      <vt:lpstr>시그널 - Sinusoid</vt:lpstr>
      <vt:lpstr>시그널 - Sinusoid</vt:lpstr>
      <vt:lpstr>시그널 – 극좌표계 Polar coordinate</vt:lpstr>
      <vt:lpstr>시그널 – Polar coordinate</vt:lpstr>
      <vt:lpstr>시그널 – Polar coordinate</vt:lpstr>
      <vt:lpstr>PowerPoint Presentation</vt:lpstr>
      <vt:lpstr>PowerPoint Presentation</vt:lpstr>
      <vt:lpstr>아날로그 시그널 -&gt; 디지털 시그널</vt:lpstr>
      <vt:lpstr>ADC – 표본화(Sampling)</vt:lpstr>
      <vt:lpstr>ADC – 양자화(Quantization)</vt:lpstr>
      <vt:lpstr>Thanks</vt:lpstr>
      <vt:lpstr>Question?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KiKyeong Lim (Wipro Technologies)</dc:creator>
  <cp:lastModifiedBy>기경 임</cp:lastModifiedBy>
  <cp:revision>171</cp:revision>
  <dcterms:created xsi:type="dcterms:W3CDTF">2018-01-06T06:41:09Z</dcterms:created>
  <dcterms:modified xsi:type="dcterms:W3CDTF">2018-09-26T15:47:42Z</dcterms:modified>
</cp:coreProperties>
</file>